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1.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6.xml" ContentType="application/vnd.openxmlformats-officedocument.presentationml.tags+xml"/>
  <Override PartName="/ppt/notesSlides/notesSlide39.xml" ContentType="application/vnd.openxmlformats-officedocument.presentationml.notesSlide+xml"/>
  <Override PartName="/ppt/tags/tag7.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8.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9.xml" ContentType="application/vnd.openxmlformats-officedocument.presentationml.tags+xml"/>
  <Override PartName="/ppt/notesSlides/notesSlide57.xml" ContentType="application/vnd.openxmlformats-officedocument.presentationml.notesSlide+xml"/>
  <Override PartName="/ppt/tags/tag10.xml" ContentType="application/vnd.openxmlformats-officedocument.presentationml.tags+xml"/>
  <Override PartName="/ppt/notesSlides/notesSlide58.xml" ContentType="application/vnd.openxmlformats-officedocument.presentationml.notesSlide+xml"/>
  <Override PartName="/ppt/tags/tag11.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2.xml" ContentType="application/vnd.openxmlformats-officedocument.presentationml.tags+xml"/>
  <Override PartName="/ppt/notesSlides/notesSlide62.xml" ContentType="application/vnd.openxmlformats-officedocument.presentationml.notesSlide+xml"/>
  <Override PartName="/ppt/tags/tag13.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 id="2147483672" r:id="rId5"/>
  </p:sldMasterIdLst>
  <p:notesMasterIdLst>
    <p:notesMasterId r:id="rId77"/>
  </p:notesMasterIdLst>
  <p:sldIdLst>
    <p:sldId id="257" r:id="rId6"/>
    <p:sldId id="404" r:id="rId7"/>
    <p:sldId id="284" r:id="rId8"/>
    <p:sldId id="369" r:id="rId9"/>
    <p:sldId id="344" r:id="rId10"/>
    <p:sldId id="417" r:id="rId11"/>
    <p:sldId id="283" r:id="rId12"/>
    <p:sldId id="403" r:id="rId13"/>
    <p:sldId id="432" r:id="rId14"/>
    <p:sldId id="410" r:id="rId15"/>
    <p:sldId id="349" r:id="rId16"/>
    <p:sldId id="350" r:id="rId17"/>
    <p:sldId id="351" r:id="rId18"/>
    <p:sldId id="352" r:id="rId19"/>
    <p:sldId id="353" r:id="rId20"/>
    <p:sldId id="408" r:id="rId21"/>
    <p:sldId id="356" r:id="rId22"/>
    <p:sldId id="372" r:id="rId23"/>
    <p:sldId id="360" r:id="rId24"/>
    <p:sldId id="358" r:id="rId25"/>
    <p:sldId id="416" r:id="rId26"/>
    <p:sldId id="293" r:id="rId27"/>
    <p:sldId id="361" r:id="rId28"/>
    <p:sldId id="340" r:id="rId29"/>
    <p:sldId id="427" r:id="rId30"/>
    <p:sldId id="332" r:id="rId31"/>
    <p:sldId id="333" r:id="rId32"/>
    <p:sldId id="334" r:id="rId33"/>
    <p:sldId id="335" r:id="rId34"/>
    <p:sldId id="431" r:id="rId35"/>
    <p:sldId id="343" r:id="rId36"/>
    <p:sldId id="300" r:id="rId37"/>
    <p:sldId id="346" r:id="rId38"/>
    <p:sldId id="325" r:id="rId39"/>
    <p:sldId id="324" r:id="rId40"/>
    <p:sldId id="317" r:id="rId41"/>
    <p:sldId id="406" r:id="rId42"/>
    <p:sldId id="402" r:id="rId43"/>
    <p:sldId id="425" r:id="rId44"/>
    <p:sldId id="448" r:id="rId45"/>
    <p:sldId id="433" r:id="rId46"/>
    <p:sldId id="450" r:id="rId47"/>
    <p:sldId id="449" r:id="rId48"/>
    <p:sldId id="453" r:id="rId49"/>
    <p:sldId id="430" r:id="rId50"/>
    <p:sldId id="420" r:id="rId51"/>
    <p:sldId id="436" r:id="rId52"/>
    <p:sldId id="411" r:id="rId53"/>
    <p:sldId id="442" r:id="rId54"/>
    <p:sldId id="412" r:id="rId55"/>
    <p:sldId id="446" r:id="rId56"/>
    <p:sldId id="413" r:id="rId57"/>
    <p:sldId id="447" r:id="rId58"/>
    <p:sldId id="414" r:id="rId59"/>
    <p:sldId id="445" r:id="rId60"/>
    <p:sldId id="415" r:id="rId61"/>
    <p:sldId id="441" r:id="rId62"/>
    <p:sldId id="409" r:id="rId63"/>
    <p:sldId id="391" r:id="rId64"/>
    <p:sldId id="394" r:id="rId65"/>
    <p:sldId id="396" r:id="rId66"/>
    <p:sldId id="393" r:id="rId67"/>
    <p:sldId id="392" r:id="rId68"/>
    <p:sldId id="395" r:id="rId69"/>
    <p:sldId id="419" r:id="rId70"/>
    <p:sldId id="256" r:id="rId71"/>
    <p:sldId id="398" r:id="rId72"/>
    <p:sldId id="454" r:id="rId73"/>
    <p:sldId id="423" r:id="rId74"/>
    <p:sldId id="400" r:id="rId75"/>
    <p:sldId id="455" r:id="rId7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3378E63-7732-465E-9DF4-B226A91FDB52}">
          <p14:sldIdLst>
            <p14:sldId id="257"/>
            <p14:sldId id="404"/>
            <p14:sldId id="284"/>
            <p14:sldId id="369"/>
            <p14:sldId id="344"/>
            <p14:sldId id="417"/>
            <p14:sldId id="283"/>
            <p14:sldId id="403"/>
            <p14:sldId id="432"/>
          </p14:sldIdLst>
        </p14:section>
        <p14:section name="What Is Change ?" id="{016A785A-33E6-4BA4-A92E-97B4B0A976E7}">
          <p14:sldIdLst>
            <p14:sldId id="410"/>
            <p14:sldId id="349"/>
            <p14:sldId id="350"/>
            <p14:sldId id="351"/>
            <p14:sldId id="352"/>
            <p14:sldId id="353"/>
            <p14:sldId id="408"/>
            <p14:sldId id="356"/>
            <p14:sldId id="372"/>
            <p14:sldId id="360"/>
            <p14:sldId id="358"/>
          </p14:sldIdLst>
        </p14:section>
        <p14:section name="Change Is Constant" id="{6A52301F-3292-459E-9B06-122F6DD77FE4}">
          <p14:sldIdLst>
            <p14:sldId id="416"/>
            <p14:sldId id="293"/>
            <p14:sldId id="361"/>
            <p14:sldId id="340"/>
            <p14:sldId id="427"/>
            <p14:sldId id="332"/>
            <p14:sldId id="333"/>
            <p14:sldId id="334"/>
            <p14:sldId id="335"/>
            <p14:sldId id="431"/>
          </p14:sldIdLst>
        </p14:section>
        <p14:section name="Why Is Change Scary ?" id="{8004E4F5-76AE-430B-A118-7BD7B68B2F42}">
          <p14:sldIdLst>
            <p14:sldId id="343"/>
            <p14:sldId id="300"/>
            <p14:sldId id="346"/>
            <p14:sldId id="325"/>
            <p14:sldId id="324"/>
            <p14:sldId id="317"/>
            <p14:sldId id="406"/>
          </p14:sldIdLst>
        </p14:section>
        <p14:section name="Need For Change" id="{E1A3FC4F-A08D-4136-9203-607EC3689CAE}">
          <p14:sldIdLst>
            <p14:sldId id="402"/>
            <p14:sldId id="425"/>
            <p14:sldId id="448"/>
            <p14:sldId id="433"/>
            <p14:sldId id="450"/>
            <p14:sldId id="449"/>
            <p14:sldId id="453"/>
            <p14:sldId id="430"/>
          </p14:sldIdLst>
        </p14:section>
        <p14:section name="The Stages Of Change" id="{68A89156-A24A-4EF5-9BB3-FEED78DADFCD}">
          <p14:sldIdLst>
            <p14:sldId id="420"/>
            <p14:sldId id="436"/>
            <p14:sldId id="411"/>
            <p14:sldId id="442"/>
            <p14:sldId id="412"/>
            <p14:sldId id="446"/>
            <p14:sldId id="413"/>
            <p14:sldId id="447"/>
            <p14:sldId id="414"/>
            <p14:sldId id="445"/>
            <p14:sldId id="415"/>
            <p14:sldId id="441"/>
            <p14:sldId id="409"/>
          </p14:sldIdLst>
        </p14:section>
        <p14:section name="Tips On Dealing With Change" id="{66B595C2-B075-47BA-8866-82B8CCE9F2B0}">
          <p14:sldIdLst>
            <p14:sldId id="391"/>
            <p14:sldId id="394"/>
            <p14:sldId id="396"/>
            <p14:sldId id="393"/>
            <p14:sldId id="392"/>
            <p14:sldId id="395"/>
            <p14:sldId id="419"/>
            <p14:sldId id="256"/>
            <p14:sldId id="398"/>
            <p14:sldId id="454"/>
            <p14:sldId id="423"/>
            <p14:sldId id="400"/>
            <p14:sldId id="455"/>
          </p14:sldIdLst>
        </p14:section>
      </p14:sectionLst>
    </p:ex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454"/>
    <a:srgbClr val="002060"/>
    <a:srgbClr val="264E97"/>
    <a:srgbClr val="254D96"/>
    <a:srgbClr val="2745FF"/>
    <a:srgbClr val="203864"/>
    <a:srgbClr val="A5617C"/>
    <a:srgbClr val="A8D875"/>
    <a:srgbClr val="2847FE"/>
    <a:srgbClr val="A45F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2B5255-EF27-4001-B049-42EEB8A1C8EB}" v="147" dt="2022-07-15T21:36:18.0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088" autoAdjust="0"/>
  </p:normalViewPr>
  <p:slideViewPr>
    <p:cSldViewPr snapToGrid="0" showGuides="1">
      <p:cViewPr varScale="1">
        <p:scale>
          <a:sx n="70" d="100"/>
          <a:sy n="70" d="100"/>
        </p:scale>
        <p:origin x="1111" y="26"/>
      </p:cViewPr>
      <p:guideLst>
        <p:guide pos="3840"/>
        <p:guide orient="horz" pos="2160"/>
      </p:guideLst>
    </p:cSldViewPr>
  </p:slideViewPr>
  <p:notesTextViewPr>
    <p:cViewPr>
      <p:scale>
        <a:sx n="3" d="2"/>
        <a:sy n="3" d="2"/>
      </p:scale>
      <p:origin x="0" y="0"/>
    </p:cViewPr>
  </p:notesTextViewPr>
  <p:sorterViewPr>
    <p:cViewPr>
      <p:scale>
        <a:sx n="60" d="100"/>
        <a:sy n="60" d="100"/>
      </p:scale>
      <p:origin x="0" y="-163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3.xml"/><Relationship Id="rId61" Type="http://schemas.openxmlformats.org/officeDocument/2006/relationships/slide" Target="slides/slide56.xml"/><Relationship Id="rId82"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Change</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49F-4B4D-81D0-9F2B1804EB99}"/>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49F-4B4D-81D0-9F2B1804EB9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Better</c:v>
                </c:pt>
                <c:pt idx="1">
                  <c:v>Worse</c:v>
                </c:pt>
              </c:strCache>
            </c:strRef>
          </c:cat>
          <c:val>
            <c:numRef>
              <c:f>Sheet1!$B$2:$B$3</c:f>
              <c:numCache>
                <c:formatCode>General</c:formatCode>
                <c:ptCount val="2"/>
                <c:pt idx="0">
                  <c:v>12</c:v>
                </c:pt>
                <c:pt idx="1">
                  <c:v>88</c:v>
                </c:pt>
              </c:numCache>
            </c:numRef>
          </c:val>
          <c:extLst>
            <c:ext xmlns:c16="http://schemas.microsoft.com/office/drawing/2014/chart" uri="{C3380CC4-5D6E-409C-BE32-E72D297353CC}">
              <c16:uniqueId val="{00000000-D3D1-4E0E-84A3-53670349DF7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325659772821993"/>
          <c:y val="0.52250256246210736"/>
          <c:w val="0.25799068281915671"/>
          <c:h val="0.3560825816219548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8T17:30:41.728"/>
    </inkml:context>
    <inkml:brush xml:id="br0">
      <inkml:brushProperty name="width" value="0.05" units="cm"/>
      <inkml:brushProperty name="height" value="0.05" units="cm"/>
    </inkml:brush>
  </inkml:definitions>
  <inkml:trace contextRef="#ctx0" brushRef="#br0">1 1 24575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ED8358F-4248-438F-A905-27DE02F1A2B1}" type="datetimeFigureOut">
              <a:rPr lang="en-US" smtClean="0"/>
              <a:t>10/22/2024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15C6913-7F52-4915-BC55-9D4F8F947788}" type="slidenum">
              <a:rPr lang="en-US" smtClean="0"/>
              <a:t>‹#›</a:t>
            </a:fld>
            <a:endParaRPr lang="en-US" dirty="0"/>
          </a:p>
        </p:txBody>
      </p:sp>
    </p:spTree>
    <p:extLst>
      <p:ext uri="{BB962C8B-B14F-4D97-AF65-F5344CB8AC3E}">
        <p14:creationId xmlns:p14="http://schemas.microsoft.com/office/powerpoint/2010/main" val="1434614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1</a:t>
            </a:fld>
            <a:endParaRPr lang="en-US" dirty="0"/>
          </a:p>
        </p:txBody>
      </p:sp>
    </p:spTree>
    <p:extLst>
      <p:ext uri="{BB962C8B-B14F-4D97-AF65-F5344CB8AC3E}">
        <p14:creationId xmlns:p14="http://schemas.microsoft.com/office/powerpoint/2010/main" val="1080970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things you can change, what we accept. From personal gifts to letters and packages, we can accept what we want. We can also accept great service and food from restaurants.</a:t>
            </a:r>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58823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From bald, to curl hair and anywhere in between. For the most part, we can choose our own hairstyles and change them up when we are tired of the same style.</a:t>
            </a:r>
          </a:p>
          <a:p>
            <a:endParaRPr lang="en-US" dirty="0"/>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67284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Your patterns/clothing can change from day to day depending on how you feel.</a:t>
            </a:r>
          </a:p>
          <a:p>
            <a:endParaRPr lang="en-US" dirty="0"/>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98968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Each is on Click </a:t>
            </a:r>
          </a:p>
          <a:p>
            <a:pPr defTabSz="931774">
              <a:defRPr/>
            </a:pPr>
            <a:r>
              <a:rPr lang="en-US" dirty="0"/>
              <a:t>Whether it is, friends, family , or coworkers, you can choose who you spend your free time with.</a:t>
            </a:r>
          </a:p>
          <a:p>
            <a:endParaRPr lang="en-US" dirty="0"/>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6010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As you know L.A. traffic is the worst. No matter how fast or slow you drive, you can not change traffic.</a:t>
            </a:r>
          </a:p>
          <a:p>
            <a:endParaRPr lang="en-US" dirty="0"/>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22772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As you know L.A. traffic is the worst. No matter how fast or slow you drive, you can not change traffic.</a:t>
            </a:r>
          </a:p>
          <a:p>
            <a:endParaRPr lang="en-US" dirty="0"/>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84569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From extreme heat to cold temperatures, you can change your clothes but cannot change the weather.</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1200" noProof="0" dirty="0">
                <a:solidFill>
                  <a:prstClr val="white"/>
                </a:solidFill>
                <a:latin typeface="Calibri" panose="020F0502020204030204"/>
              </a:rPr>
              <a:t>Y</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ou can plan a pretty picnic, but you can't predict the weather” </a:t>
            </a: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by </a:t>
            </a:r>
            <a:r>
              <a:rPr lang="en-US" sz="1050" i="1" noProof="0" dirty="0">
                <a:solidFill>
                  <a:prstClr val="white"/>
                </a:solidFill>
                <a:latin typeface="Calibri" panose="020F0502020204030204"/>
              </a:rPr>
              <a:t> Andre 3000 </a:t>
            </a:r>
            <a:endParaRPr kumimoji="0" lang="en-US" sz="1050" b="0" i="1" u="none" strike="noStrike" kern="1200" cap="none" spc="0" normalizeH="0" baseline="0" noProof="0" dirty="0">
              <a:ln>
                <a:noFill/>
              </a:ln>
              <a:solidFill>
                <a:prstClr val="white"/>
              </a:solidFill>
              <a:effectLst/>
              <a:uLnTx/>
              <a:uFillTx/>
              <a:latin typeface="Calibri" panose="020F0502020204030204"/>
            </a:endParaRP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46608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202124"/>
                </a:solidFill>
                <a:latin typeface="Roboto" panose="02000000000000000000" pitchFamily="2" charset="0"/>
              </a:rPr>
              <a:t>How to Let Go of Things from the Past</a:t>
            </a:r>
            <a:endParaRPr lang="en-US" dirty="0">
              <a:solidFill>
                <a:srgbClr val="202124"/>
              </a:solidFill>
              <a:latin typeface="Roboto" panose="02000000000000000000" pitchFamily="2" charset="0"/>
            </a:endParaRPr>
          </a:p>
          <a:p>
            <a:pPr algn="l">
              <a:buFont typeface="+mj-lt"/>
              <a:buAutoNum type="arabicPeriod"/>
            </a:pPr>
            <a:r>
              <a:rPr lang="en-US" dirty="0">
                <a:solidFill>
                  <a:srgbClr val="202124"/>
                </a:solidFill>
                <a:latin typeface="Roboto" panose="02000000000000000000" pitchFamily="2" charset="0"/>
              </a:rPr>
              <a:t>Create a positive mantra to counter the painful thoughts.</a:t>
            </a:r>
          </a:p>
          <a:p>
            <a:pPr algn="l">
              <a:buFont typeface="+mj-lt"/>
              <a:buAutoNum type="arabicPeriod"/>
            </a:pPr>
            <a:r>
              <a:rPr lang="en-US" dirty="0">
                <a:solidFill>
                  <a:srgbClr val="202124"/>
                </a:solidFill>
                <a:latin typeface="Roboto" panose="02000000000000000000" pitchFamily="2" charset="0"/>
              </a:rPr>
              <a:t>Create physical distance. </a:t>
            </a:r>
          </a:p>
          <a:p>
            <a:pPr algn="l">
              <a:buFont typeface="+mj-lt"/>
              <a:buAutoNum type="arabicPeriod"/>
            </a:pPr>
            <a:r>
              <a:rPr lang="en-US" dirty="0">
                <a:solidFill>
                  <a:srgbClr val="202124"/>
                </a:solidFill>
                <a:latin typeface="Roboto" panose="02000000000000000000" pitchFamily="2" charset="0"/>
              </a:rPr>
              <a:t>Practice mindfulness. </a:t>
            </a:r>
          </a:p>
          <a:p>
            <a:pPr algn="l">
              <a:buFont typeface="+mj-lt"/>
              <a:buAutoNum type="arabicPeriod"/>
            </a:pPr>
            <a:r>
              <a:rPr lang="en-US" dirty="0">
                <a:solidFill>
                  <a:srgbClr val="202124"/>
                </a:solidFill>
                <a:latin typeface="Roboto" panose="02000000000000000000" pitchFamily="2" charset="0"/>
              </a:rPr>
              <a:t>Allow the negative emotions to flow.</a:t>
            </a:r>
          </a:p>
          <a:p>
            <a:pPr algn="l">
              <a:buFont typeface="+mj-lt"/>
              <a:buAutoNum type="arabicPeriod"/>
            </a:pPr>
            <a:r>
              <a:rPr lang="en-US" dirty="0">
                <a:solidFill>
                  <a:srgbClr val="202124"/>
                </a:solidFill>
                <a:latin typeface="Roboto" panose="02000000000000000000" pitchFamily="2" charset="0"/>
              </a:rPr>
              <a:t>Accept that the other person may not apologize.</a:t>
            </a:r>
          </a:p>
          <a:p>
            <a:pPr algn="l">
              <a:buFont typeface="+mj-lt"/>
              <a:buAutoNum type="arabicPeriod"/>
            </a:pPr>
            <a:r>
              <a:rPr lang="en-US" dirty="0">
                <a:solidFill>
                  <a:srgbClr val="202124"/>
                </a:solidFill>
                <a:latin typeface="Roboto" panose="02000000000000000000" pitchFamily="2" charset="0"/>
              </a:rPr>
              <a:t>Engage in self-care.</a:t>
            </a:r>
          </a:p>
          <a:p>
            <a:endParaRPr lang="en-US" dirty="0"/>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14659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are on click</a:t>
            </a:r>
          </a:p>
          <a:p>
            <a:pPr marL="232943" indent="-232943">
              <a:buFont typeface="+mj-lt"/>
              <a:buAutoNum type="arabicPeriod"/>
            </a:pPr>
            <a:r>
              <a:rPr lang="en-US" b="0" i="0" dirty="0">
                <a:effectLst/>
                <a:latin typeface="Helvetica Neue"/>
              </a:rPr>
              <a:t>An ice cube melting into the water</a:t>
            </a:r>
          </a:p>
          <a:p>
            <a:pPr marL="232943" indent="-232943">
              <a:buFont typeface="+mj-lt"/>
              <a:buAutoNum type="arabicPeriod"/>
            </a:pPr>
            <a:r>
              <a:rPr lang="en-US" b="0" i="0" dirty="0">
                <a:effectLst/>
                <a:latin typeface="Helvetica Neue"/>
              </a:rPr>
              <a:t>Freezing water to make ice cubes</a:t>
            </a:r>
          </a:p>
          <a:p>
            <a:pPr marL="232943" indent="-232943">
              <a:buFont typeface="+mj-lt"/>
              <a:buAutoNum type="arabicPeriod"/>
            </a:pPr>
            <a:r>
              <a:rPr lang="en-US" b="0" i="0" dirty="0">
                <a:effectLst/>
                <a:latin typeface="Helvetica Neue"/>
              </a:rPr>
              <a:t>Evaporating water from a boiling pot.</a:t>
            </a:r>
          </a:p>
          <a:p>
            <a:pPr marL="232943" indent="-232943">
              <a:buFont typeface="+mj-lt"/>
              <a:buAutoNum type="arabicPeriod"/>
            </a:pPr>
            <a:r>
              <a:rPr lang="en-US" b="0" i="0" dirty="0">
                <a:effectLst/>
                <a:latin typeface="Helvetica Neue"/>
              </a:rPr>
              <a:t>Steam from the shower condensing on a mirror</a:t>
            </a:r>
          </a:p>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22</a:t>
            </a:fld>
            <a:endParaRPr lang="en-US" dirty="0"/>
          </a:p>
        </p:txBody>
      </p:sp>
    </p:spTree>
    <p:extLst>
      <p:ext uri="{BB962C8B-B14F-4D97-AF65-F5344CB8AC3E}">
        <p14:creationId xmlns:p14="http://schemas.microsoft.com/office/powerpoint/2010/main" val="3872183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things change naturally without notice Example: </a:t>
            </a:r>
          </a:p>
          <a:p>
            <a:r>
              <a:rPr lang="en-US" b="0" i="0" dirty="0">
                <a:solidFill>
                  <a:srgbClr val="202124"/>
                </a:solidFill>
                <a:effectLst/>
                <a:latin typeface="Roboto" panose="02000000000000000000" pitchFamily="2" charset="0"/>
              </a:rPr>
              <a:t>Like the seasons, things change. The four seasons—spring, summer, fall, and winter—follow one another regularly. No matter what we do, it will not prevent the seasons from changing.</a:t>
            </a:r>
          </a:p>
          <a:p>
            <a:endParaRPr lang="en-US" dirty="0"/>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6107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is Change “ On this slide define change from the PowerPoint slide.</a:t>
            </a:r>
          </a:p>
        </p:txBody>
      </p:sp>
      <p:sp>
        <p:nvSpPr>
          <p:cNvPr id="4" name="Slide Number Placeholder 3"/>
          <p:cNvSpPr>
            <a:spLocks noGrp="1"/>
          </p:cNvSpPr>
          <p:nvPr>
            <p:ph type="sldNum" sz="quarter" idx="5"/>
          </p:nvPr>
        </p:nvSpPr>
        <p:spPr/>
        <p:txBody>
          <a:bodyPr/>
          <a:lstStyle/>
          <a:p>
            <a:fld id="{815C6913-7F52-4915-BC55-9D4F8F947788}" type="slidenum">
              <a:rPr lang="en-US" smtClean="0"/>
              <a:t>3</a:t>
            </a:fld>
            <a:endParaRPr lang="en-US" dirty="0"/>
          </a:p>
        </p:txBody>
      </p:sp>
    </p:spTree>
    <p:extLst>
      <p:ext uri="{BB962C8B-B14F-4D97-AF65-F5344CB8AC3E}">
        <p14:creationId xmlns:p14="http://schemas.microsoft.com/office/powerpoint/2010/main" val="464209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Dogs go through four stages of the cycle of life from puppy, adolescent, adulthood, and senior.</a:t>
            </a:r>
          </a:p>
          <a:p>
            <a:endParaRPr lang="en-US" dirty="0"/>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02240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cars vs new cars – </a:t>
            </a:r>
          </a:p>
          <a:p>
            <a:r>
              <a:rPr lang="en-US" b="0" i="0" dirty="0">
                <a:solidFill>
                  <a:srgbClr val="202124"/>
                </a:solidFill>
                <a:effectLst/>
                <a:latin typeface="Roboto" panose="02000000000000000000" pitchFamily="2" charset="0"/>
              </a:rPr>
              <a:t>With the invention of gas-powered vehicles, it marked the beginning of the car evolution in America. Smother rides, navigation, 400+ horsepower.</a:t>
            </a:r>
            <a:endParaRPr lang="en-US" dirty="0"/>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1852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cell phone vs new cell phone </a:t>
            </a:r>
          </a:p>
          <a:p>
            <a:r>
              <a:rPr lang="en-US" dirty="0">
                <a:solidFill>
                  <a:srgbClr val="202124"/>
                </a:solidFill>
                <a:latin typeface="Roboto" panose="02000000000000000000" pitchFamily="2" charset="0"/>
              </a:rPr>
              <a:t>Phones have changed to be more compact, have longer battery life, and allow the addition of features beyond making calls, like running apps, recording video, and surfing the web.</a:t>
            </a:r>
            <a:endParaRPr lang="en-US" dirty="0"/>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79637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oven vs new oven</a:t>
            </a:r>
          </a:p>
          <a:p>
            <a:r>
              <a:rPr lang="en-US" dirty="0"/>
              <a:t>No more chopping wood to start your ovens, we now have direct gas or electricity power to help cook our meals.</a:t>
            </a:r>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11459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cafeterias over time have changed too. We have updated the equipment like ovens and refrigerators. We are also wearing great smiles to brighten up the student’s day.</a:t>
            </a:r>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2931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click for question , click for 3-minute timer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130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prstClr val="black"/>
                </a:solidFill>
                <a:latin typeface="Calibri" panose="020F0502020204030204"/>
              </a:rPr>
              <a:t>When we don’t know what will happen, we make up scenarios and, in turn, create worry</a:t>
            </a:r>
            <a:endParaRPr lang="en-US" dirty="0"/>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88598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02124"/>
                </a:solidFill>
              </a:rPr>
              <a:t>Change requires resisting well-established behavioral patterns, which means that you will be working against unconscious, automatic processes in the brain that are designed to make life easier.</a:t>
            </a:r>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32</a:t>
            </a:fld>
            <a:endParaRPr lang="en-US" dirty="0"/>
          </a:p>
        </p:txBody>
      </p:sp>
    </p:spTree>
    <p:extLst>
      <p:ext uri="{BB962C8B-B14F-4D97-AF65-F5344CB8AC3E}">
        <p14:creationId xmlns:p14="http://schemas.microsoft.com/office/powerpoint/2010/main" val="181670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prstClr val="black"/>
                </a:solidFill>
                <a:latin typeface="Calibri" panose="020F0502020204030204"/>
              </a:rPr>
              <a:t>When we don’t know what will happen, we create scenarios that create worry.</a:t>
            </a:r>
            <a:endParaRPr lang="en-US" dirty="0"/>
          </a:p>
          <a:p>
            <a:r>
              <a:rPr lang="en-US" dirty="0"/>
              <a:t>Reasons, why you feel like your life, is out of control. Maybe Stress, Health, relationships, work or tragedy.</a:t>
            </a:r>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7906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Neuroscience shows that our brain reacts to </a:t>
            </a:r>
            <a:r>
              <a:rPr kumimoji="0" lang="en-US" sz="1200" b="1" i="1" u="none" strike="noStrike" kern="1200" cap="none" spc="0" normalizeH="0" baseline="0" noProof="0" dirty="0">
                <a:ln>
                  <a:noFill/>
                </a:ln>
                <a:solidFill>
                  <a:prstClr val="white"/>
                </a:solidFill>
                <a:effectLst/>
                <a:uLnTx/>
                <a:uFillTx/>
                <a:latin typeface="Calibri" panose="020F0502020204030204"/>
                <a:ea typeface="+mn-ea"/>
                <a:cs typeface="+mn-cs"/>
              </a:rPr>
              <a:t>uncertainty</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the same way that it reacts to failure or an error. </a:t>
            </a:r>
          </a:p>
        </p:txBody>
      </p:sp>
      <p:sp>
        <p:nvSpPr>
          <p:cNvPr id="4" name="Slide Number Placeholder 3"/>
          <p:cNvSpPr>
            <a:spLocks noGrp="1"/>
          </p:cNvSpPr>
          <p:nvPr>
            <p:ph type="sldNum" sz="quarter" idx="5"/>
          </p:nvPr>
        </p:nvSpPr>
        <p:spPr/>
        <p:txBody>
          <a:bodyPr/>
          <a:lstStyle/>
          <a:p>
            <a:fld id="{815C6913-7F52-4915-BC55-9D4F8F947788}" type="slidenum">
              <a:rPr lang="en-US" smtClean="0"/>
              <a:t>34</a:t>
            </a:fld>
            <a:endParaRPr lang="en-US" dirty="0"/>
          </a:p>
        </p:txBody>
      </p:sp>
    </p:spTree>
    <p:extLst>
      <p:ext uri="{BB962C8B-B14F-4D97-AF65-F5344CB8AC3E}">
        <p14:creationId xmlns:p14="http://schemas.microsoft.com/office/powerpoint/2010/main" val="3861644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1" i="1" dirty="0">
                <a:solidFill>
                  <a:schemeClr val="bg1"/>
                </a:solidFill>
              </a:rPr>
              <a:t>Nature - </a:t>
            </a:r>
            <a:r>
              <a:rPr lang="en-US" sz="1200" dirty="0">
                <a:solidFill>
                  <a:schemeClr val="bg1"/>
                </a:solidFill>
              </a:rPr>
              <a:t>Nature refers to all the traits and characteristics, that are inherent or genetic</a:t>
            </a:r>
          </a:p>
          <a:p>
            <a:pPr algn="l"/>
            <a:r>
              <a:rPr lang="en-US" sz="1400" b="1" i="1" dirty="0">
                <a:solidFill>
                  <a:schemeClr val="bg1"/>
                </a:solidFill>
              </a:rPr>
              <a:t>Nurture - </a:t>
            </a:r>
            <a:r>
              <a:rPr lang="en-US" sz="1200" dirty="0">
                <a:solidFill>
                  <a:schemeClr val="bg1"/>
                </a:solidFill>
              </a:rPr>
              <a:t>Nurture refers to the traits or the qualities that are learnt as we grow up.</a:t>
            </a:r>
          </a:p>
          <a:p>
            <a:pPr algn="l"/>
            <a:endParaRPr lang="en-US" sz="1200" dirty="0">
              <a:solidFill>
                <a:schemeClr val="bg1"/>
              </a:solidFill>
            </a:endParaRPr>
          </a:p>
          <a:p>
            <a:pPr algn="l"/>
            <a:endParaRPr lang="en-US" sz="1200" dirty="0"/>
          </a:p>
          <a:p>
            <a:endParaRPr lang="en-US" dirty="0"/>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92546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anose="020F0502020204030204"/>
                <a:ea typeface="+mn-ea"/>
                <a:cs typeface="+mn-cs"/>
              </a:rPr>
              <a:t>Uncertainty</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can cause distress, resulting in a feeling of losing control.</a:t>
            </a:r>
          </a:p>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35</a:t>
            </a:fld>
            <a:endParaRPr lang="en-US" dirty="0"/>
          </a:p>
        </p:txBody>
      </p:sp>
    </p:spTree>
    <p:extLst>
      <p:ext uri="{BB962C8B-B14F-4D97-AF65-F5344CB8AC3E}">
        <p14:creationId xmlns:p14="http://schemas.microsoft.com/office/powerpoint/2010/main" val="3639427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Neuroscience shows that our brain reacts to </a:t>
            </a:r>
            <a:r>
              <a:rPr kumimoji="0" lang="en-US" sz="1200" b="1" i="1" u="none" strike="noStrike" kern="1200" cap="none" spc="0" normalizeH="0" baseline="0" noProof="0" dirty="0">
                <a:ln>
                  <a:noFill/>
                </a:ln>
                <a:solidFill>
                  <a:prstClr val="white"/>
                </a:solidFill>
                <a:effectLst/>
                <a:uLnTx/>
                <a:uFillTx/>
                <a:latin typeface="Calibri" panose="020F0502020204030204"/>
                <a:ea typeface="+mn-ea"/>
                <a:cs typeface="+mn-cs"/>
              </a:rPr>
              <a:t>uncertainty</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the same way that it reacts to failure or an error. </a:t>
            </a:r>
          </a:p>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36</a:t>
            </a:fld>
            <a:endParaRPr lang="en-US" dirty="0"/>
          </a:p>
        </p:txBody>
      </p:sp>
    </p:spTree>
    <p:extLst>
      <p:ext uri="{BB962C8B-B14F-4D97-AF65-F5344CB8AC3E}">
        <p14:creationId xmlns:p14="http://schemas.microsoft.com/office/powerpoint/2010/main" val="531748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46B2F0"/>
                </a:solidFill>
              </a:rPr>
              <a:t>The fear of change is both an outcome of nature and nurture.</a:t>
            </a:r>
          </a:p>
          <a:p>
            <a:pPr defTabSz="931774">
              <a:defRPr/>
            </a:pPr>
            <a:r>
              <a:rPr lang="en-US" dirty="0">
                <a:solidFill>
                  <a:srgbClr val="46B2F0"/>
                </a:solidFill>
              </a:rPr>
              <a:t>If self doubt is calling , reject </a:t>
            </a:r>
            <a:r>
              <a:rPr lang="en-US">
                <a:solidFill>
                  <a:srgbClr val="46B2F0"/>
                </a:solidFill>
              </a:rPr>
              <a:t>it .</a:t>
            </a:r>
            <a:endParaRPr lang="en-US" dirty="0">
              <a:solidFill>
                <a:srgbClr val="46B2F0"/>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117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Times change m we need to change as well – Nelson Mandela </a:t>
            </a:r>
          </a:p>
        </p:txBody>
      </p:sp>
      <p:sp>
        <p:nvSpPr>
          <p:cNvPr id="4" name="Slide Number Placeholder 3"/>
          <p:cNvSpPr>
            <a:spLocks noGrp="1"/>
          </p:cNvSpPr>
          <p:nvPr>
            <p:ph type="sldNum" sz="quarter" idx="5"/>
          </p:nvPr>
        </p:nvSpPr>
        <p:spPr/>
        <p:txBody>
          <a:bodyPr/>
          <a:lstStyle/>
          <a:p>
            <a:fld id="{815C6913-7F52-4915-BC55-9D4F8F947788}" type="slidenum">
              <a:rPr lang="en-US" smtClean="0"/>
              <a:t>38</a:t>
            </a:fld>
            <a:endParaRPr lang="en-US" dirty="0"/>
          </a:p>
        </p:txBody>
      </p:sp>
    </p:spTree>
    <p:extLst>
      <p:ext uri="{BB962C8B-B14F-4D97-AF65-F5344CB8AC3E}">
        <p14:creationId xmlns:p14="http://schemas.microsoft.com/office/powerpoint/2010/main" val="2587129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Sometimes change can be a positive thing. It gives employees a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second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chance.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Getting a second chance is about giving an opportunity to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grow</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beyond past failures.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116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Elaborate on the Video What is ? What was? and What will be?</a:t>
            </a:r>
            <a:br>
              <a:rPr lang="en-US" sz="1200" b="0" dirty="0"/>
            </a:br>
            <a:endParaRPr kumimoji="0" lang="en-US" sz="1200" b="0" i="0" u="none" strike="noStrike" kern="1200" cap="none" spc="0" normalizeH="0" baseline="0" noProof="0" dirty="0">
              <a:ln>
                <a:noFill/>
              </a:ln>
              <a:solidFill>
                <a:schemeClr val="bg1"/>
              </a:solidFill>
              <a:effectLst/>
              <a:uLnTx/>
              <a:uFillTx/>
              <a:latin typeface="Calibri Light" panose="020F03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40</a:t>
            </a:fld>
            <a:endParaRPr lang="en-US" dirty="0"/>
          </a:p>
        </p:txBody>
      </p:sp>
    </p:spTree>
    <p:extLst>
      <p:ext uri="{BB962C8B-B14F-4D97-AF65-F5344CB8AC3E}">
        <p14:creationId xmlns:p14="http://schemas.microsoft.com/office/powerpoint/2010/main" val="2187324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i="1" dirty="0">
                <a:ln w="0"/>
                <a:solidFill>
                  <a:schemeClr val="bg1"/>
                </a:solidFill>
                <a:effectLst>
                  <a:innerShdw blurRad="63500" dist="50800" dir="8100000">
                    <a:prstClr val="black">
                      <a:alpha val="50000"/>
                    </a:prstClr>
                  </a:innerShdw>
                </a:effectLst>
                <a:latin typeface="Amasis MT Pro Black" panose="02040A04050005020304" pitchFamily="18" charset="0"/>
              </a:rPr>
              <a:t>Change Is A Never-ending Journey. So if you still fear change , leave it here !</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634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kumimoji="0" lang="en-US" sz="1200" b="0" i="0" u="none" strike="noStrike" kern="1200" cap="none" spc="0" normalizeH="0" baseline="0" noProof="0" dirty="0">
                <a:ln>
                  <a:noFill/>
                </a:ln>
                <a:solidFill>
                  <a:schemeClr val="bg1"/>
                </a:solidFill>
                <a:effectLst/>
                <a:uLnTx/>
                <a:uFillTx/>
                <a:latin typeface="Calibri Light" panose="020F0302020204030204"/>
                <a:ea typeface="+mn-ea"/>
                <a:cs typeface="+mn-cs"/>
              </a:rPr>
              <a:t>What makes you happy? </a:t>
            </a:r>
            <a:r>
              <a:rPr lang="en-US" sz="1200" b="0" dirty="0">
                <a:solidFill>
                  <a:schemeClr val="bg1"/>
                </a:solidFill>
              </a:rPr>
              <a:t>What is something that brings you joy, and if it were to change, you would </a:t>
            </a:r>
            <a:r>
              <a:rPr lang="en-US" sz="1200" b="1" i="1" dirty="0">
                <a:solidFill>
                  <a:schemeClr val="bg1"/>
                </a:solidFill>
              </a:rPr>
              <a:t>feel negatively</a:t>
            </a:r>
            <a:r>
              <a:rPr lang="en-US" sz="1200" b="0" dirty="0">
                <a:solidFill>
                  <a:schemeClr val="bg1"/>
                </a:solidFill>
              </a:rPr>
              <a:t>? </a:t>
            </a:r>
          </a:p>
          <a:p>
            <a:pPr marL="0" indent="0">
              <a:buNone/>
            </a:pPr>
            <a:r>
              <a:rPr lang="en-US" sz="1200" b="1" u="sng" dirty="0">
                <a:solidFill>
                  <a:schemeClr val="bg1"/>
                </a:solidFill>
              </a:rPr>
              <a:t>Examples on click</a:t>
            </a:r>
            <a:r>
              <a:rPr lang="en-US" sz="1200" b="0" dirty="0">
                <a:solidFill>
                  <a:schemeClr val="bg1"/>
                </a:solidFill>
              </a:rPr>
              <a:t>: Job, Money, Relationship, House, Health, Hobby</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Calibri Light" panose="020F03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029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43</a:t>
            </a:fld>
            <a:endParaRPr lang="en-US" dirty="0"/>
          </a:p>
        </p:txBody>
      </p:sp>
    </p:spTree>
    <p:extLst>
      <p:ext uri="{BB962C8B-B14F-4D97-AF65-F5344CB8AC3E}">
        <p14:creationId xmlns:p14="http://schemas.microsoft.com/office/powerpoint/2010/main" val="3052906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Times of a crisis- We just when threw a time of crisis </a:t>
            </a:r>
          </a:p>
          <a:p>
            <a:r>
              <a:rPr lang="en-US" dirty="0"/>
              <a:t>Change in leadership- From a manger to a new superintendent </a:t>
            </a:r>
          </a:p>
          <a:p>
            <a:r>
              <a:rPr lang="en-US" dirty="0"/>
              <a:t>Change in organizational culture- back to scratch cooking and BIC , new offer vs serve </a:t>
            </a:r>
          </a:p>
          <a:p>
            <a:r>
              <a:rPr lang="en-US" dirty="0"/>
              <a:t>Implementation of new equipment and technology- From immersion blender </a:t>
            </a:r>
          </a:p>
          <a:p>
            <a:r>
              <a:rPr lang="en-US" dirty="0"/>
              <a:t>Change with in out meal programs – From Supper offer vs serve , change is coming </a:t>
            </a:r>
          </a:p>
        </p:txBody>
      </p:sp>
      <p:sp>
        <p:nvSpPr>
          <p:cNvPr id="4" name="Slide Number Placeholder 3"/>
          <p:cNvSpPr>
            <a:spLocks noGrp="1"/>
          </p:cNvSpPr>
          <p:nvPr>
            <p:ph type="sldNum" sz="quarter" idx="5"/>
          </p:nvPr>
        </p:nvSpPr>
        <p:spPr/>
        <p:txBody>
          <a:bodyPr/>
          <a:lstStyle/>
          <a:p>
            <a:fld id="{815C6913-7F52-4915-BC55-9D4F8F947788}" type="slidenum">
              <a:rPr lang="en-US" smtClean="0"/>
              <a:t>44</a:t>
            </a:fld>
            <a:endParaRPr lang="en-US" dirty="0"/>
          </a:p>
        </p:txBody>
      </p:sp>
    </p:spTree>
    <p:extLst>
      <p:ext uri="{BB962C8B-B14F-4D97-AF65-F5344CB8AC3E}">
        <p14:creationId xmlns:p14="http://schemas.microsoft.com/office/powerpoint/2010/main" val="1927210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D5156"/>
                </a:solidFill>
              </a:rPr>
              <a:t>A phobia is an anxiety disorder defined by a persistent and excessive fear of an object or situation. Phobias typically result in a rapid onset of fear.</a:t>
            </a:r>
            <a:endParaRPr lang="en-US" dirty="0">
              <a:solidFill>
                <a:schemeClr val="bg1"/>
              </a:solidFill>
            </a:endParaRPr>
          </a:p>
          <a:p>
            <a:r>
              <a:rPr lang="en-US" b="1" i="1" dirty="0">
                <a:solidFill>
                  <a:schemeClr val="bg1"/>
                </a:solidFill>
              </a:rPr>
              <a:t>Acrophobia</a:t>
            </a:r>
            <a:r>
              <a:rPr lang="en-US" dirty="0">
                <a:solidFill>
                  <a:srgbClr val="202124"/>
                </a:solidFill>
              </a:rPr>
              <a:t> (</a:t>
            </a:r>
            <a:r>
              <a:rPr lang="en-US" b="0" i="0" dirty="0" err="1">
                <a:solidFill>
                  <a:srgbClr val="202124"/>
                </a:solidFill>
                <a:effectLst/>
                <a:latin typeface="Google Sans"/>
              </a:rPr>
              <a:t>ac·ro·pho·bi·a</a:t>
            </a:r>
            <a:r>
              <a:rPr lang="en-US" b="0" i="0" dirty="0">
                <a:solidFill>
                  <a:srgbClr val="202124"/>
                </a:solidFill>
                <a:effectLst/>
                <a:latin typeface="Google Sans"/>
              </a:rPr>
              <a:t>)</a:t>
            </a:r>
            <a:r>
              <a:rPr lang="en-US" dirty="0">
                <a:solidFill>
                  <a:srgbClr val="202124"/>
                </a:solidFill>
              </a:rPr>
              <a:t>- is an intense fear of heights</a:t>
            </a:r>
          </a:p>
          <a:p>
            <a:pPr algn="l"/>
            <a:r>
              <a:rPr lang="en-US" b="1" i="1" dirty="0"/>
              <a:t>Coulrophobia</a:t>
            </a:r>
            <a:r>
              <a:rPr lang="en-US" dirty="0"/>
              <a:t>  </a:t>
            </a:r>
            <a:r>
              <a:rPr lang="en-US" dirty="0">
                <a:solidFill>
                  <a:srgbClr val="202124"/>
                </a:solidFill>
              </a:rPr>
              <a:t>coul·ro·pho·bi·a </a:t>
            </a:r>
            <a:r>
              <a:rPr lang="en-US" dirty="0"/>
              <a:t>- </a:t>
            </a:r>
            <a:r>
              <a:rPr lang="en-US" dirty="0">
                <a:solidFill>
                  <a:srgbClr val="202124"/>
                </a:solidFill>
              </a:rPr>
              <a:t>extreme or irrational fear of clowns.</a:t>
            </a:r>
          </a:p>
          <a:p>
            <a:r>
              <a:rPr lang="en-US" b="1" i="1" dirty="0"/>
              <a:t>Nomophobia</a:t>
            </a:r>
            <a:r>
              <a:rPr lang="en-US" dirty="0"/>
              <a:t> - </a:t>
            </a:r>
            <a:r>
              <a:rPr lang="en-US" dirty="0">
                <a:solidFill>
                  <a:srgbClr val="202124"/>
                </a:solidFill>
              </a:rPr>
              <a:t>The term NOMOPHOBIA or NO MObile PHone PhoBIA is used to describe a psychological condition when people have a fear of being detached from mobile phone connectivity.</a:t>
            </a:r>
            <a:br>
              <a:rPr lang="en-US" b="0" i="0" dirty="0">
                <a:solidFill>
                  <a:srgbClr val="202124"/>
                </a:solidFill>
                <a:effectLst/>
                <a:latin typeface="+mn-lt"/>
              </a:rPr>
            </a:br>
            <a:endParaRPr lang="en-US" dirty="0">
              <a:latin typeface="+mn-lt"/>
            </a:endParaRPr>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76840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click for question , click for 3-minute timer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035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812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To enforce the “Maintenance “ stage, you must reinforce changes in a positive manner. Have reminder communications in place to have positive reinforcement.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656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To counter the Precontemplation stage, you must create awareness by changing values and beliefs. Most likely , they are either under informed or uninformed.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05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To enforce the “Maintenance “ stage, you must reinforce changes in a positive manner. Have reminder communications in place to have positive reinforcement.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279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To counter the Contemplation stage, you must persuade and motivate by showing the positives of the new change.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809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To enforce the “Maintenance “ stage, you must reinforce changes in a positive manner. Have reminder communications in place to have positive reinforcement.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5475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614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To enforce the “Maintenance “ stage, you must reinforce changes in a positive manner. Have reminder communications in place to have positive reinforcement.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748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It would help if you facilitated action by practicing the desired behavior to enforce the Action stage.</a:t>
            </a:r>
            <a:r>
              <a:rPr lang="en-US" dirty="0">
                <a:solidFill>
                  <a:schemeClr val="bg1"/>
                </a:solidFill>
              </a:rPr>
              <a:t> Lead by example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962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slide we will be watching a quick video on “Big Change”</a:t>
            </a:r>
          </a:p>
        </p:txBody>
      </p:sp>
      <p:sp>
        <p:nvSpPr>
          <p:cNvPr id="4" name="Slide Number Placeholder 3"/>
          <p:cNvSpPr>
            <a:spLocks noGrp="1"/>
          </p:cNvSpPr>
          <p:nvPr>
            <p:ph type="sldNum" sz="quarter" idx="5"/>
          </p:nvPr>
        </p:nvSpPr>
        <p:spPr/>
        <p:txBody>
          <a:bodyPr/>
          <a:lstStyle/>
          <a:p>
            <a:fld id="{815C6913-7F52-4915-BC55-9D4F8F947788}" type="slidenum">
              <a:rPr lang="en-US" smtClean="0"/>
              <a:t>6</a:t>
            </a:fld>
            <a:endParaRPr lang="en-US" dirty="0"/>
          </a:p>
        </p:txBody>
      </p:sp>
    </p:spTree>
    <p:extLst>
      <p:ext uri="{BB962C8B-B14F-4D97-AF65-F5344CB8AC3E}">
        <p14:creationId xmlns:p14="http://schemas.microsoft.com/office/powerpoint/2010/main" val="24998168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To enforce the “Maintenance “ stage, you must reinforce changes in a positive manner. Have reminder communications in place to have positive reinforcement.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0422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To enforce the “Maintenance “ stage, you must reinforce changes in a positive manner. Have reminder communications in place to have positive reinforcement.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2340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To enforce the “Maintenance “ stage, you must reinforce changes in a positive manner. Have reminder communications in place to have positive reinforcement.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8383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58</a:t>
            </a:fld>
            <a:endParaRPr lang="en-US" dirty="0"/>
          </a:p>
        </p:txBody>
      </p:sp>
    </p:spTree>
    <p:extLst>
      <p:ext uri="{BB962C8B-B14F-4D97-AF65-F5344CB8AC3E}">
        <p14:creationId xmlns:p14="http://schemas.microsoft.com/office/powerpoint/2010/main" val="42812362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examples of each </a:t>
            </a:r>
          </a:p>
          <a:p>
            <a:r>
              <a:rPr lang="en-US" b="1" dirty="0">
                <a:solidFill>
                  <a:prstClr val="black"/>
                </a:solidFill>
                <a:latin typeface="Calibri" panose="020F0502020204030204"/>
              </a:rPr>
              <a:t>#1 Keep good company-</a:t>
            </a:r>
            <a:r>
              <a:rPr lang="en-US" b="1" i="0" dirty="0">
                <a:solidFill>
                  <a:srgbClr val="424242"/>
                </a:solidFill>
                <a:effectLst/>
                <a:latin typeface="Roboto" panose="02000000000000000000" pitchFamily="2" charset="0"/>
              </a:rPr>
              <a:t>Surround </a:t>
            </a:r>
            <a:r>
              <a:rPr lang="en-US" b="0" i="0" dirty="0">
                <a:solidFill>
                  <a:srgbClr val="424242"/>
                </a:solidFill>
                <a:effectLst/>
                <a:latin typeface="Roboto" panose="02000000000000000000" pitchFamily="2" charset="0"/>
              </a:rPr>
              <a:t>yourself with other resilient people – whether it’s for fun or when you need support.</a:t>
            </a:r>
            <a:endParaRPr lang="en-US" dirty="0">
              <a:solidFill>
                <a:prstClr val="black"/>
              </a:solidFill>
              <a:latin typeface="Calibri" panose="020F0502020204030204"/>
            </a:endParaRPr>
          </a:p>
          <a:p>
            <a:r>
              <a:rPr lang="en-US" b="1" dirty="0">
                <a:solidFill>
                  <a:prstClr val="black"/>
                </a:solidFill>
                <a:latin typeface="Calibri" panose="020F0502020204030204"/>
              </a:rPr>
              <a:t>#2 Cultivate Self-Awareness- </a:t>
            </a:r>
            <a:r>
              <a:rPr lang="en-US" b="0" i="0" dirty="0">
                <a:solidFill>
                  <a:srgbClr val="424242"/>
                </a:solidFill>
                <a:effectLst/>
                <a:latin typeface="Roboto" panose="02000000000000000000" pitchFamily="2" charset="0"/>
              </a:rPr>
              <a:t>listen to your body’s cues and be mindful of your mood shifts during challenging situations. </a:t>
            </a:r>
            <a:endParaRPr lang="en-US" dirty="0">
              <a:solidFill>
                <a:prstClr val="black"/>
              </a:solidFill>
              <a:latin typeface="Calibri" panose="020F0502020204030204"/>
            </a:endParaRPr>
          </a:p>
          <a:p>
            <a:r>
              <a:rPr lang="en-US" b="1" dirty="0">
                <a:solidFill>
                  <a:prstClr val="black"/>
                </a:solidFill>
                <a:latin typeface="Calibri" panose="020F0502020204030204"/>
              </a:rPr>
              <a:t>#3 Know you don’t have to have all the answers-</a:t>
            </a:r>
            <a:r>
              <a:rPr lang="en-US" b="0" i="0" dirty="0">
                <a:solidFill>
                  <a:srgbClr val="424242"/>
                </a:solidFill>
                <a:effectLst/>
                <a:latin typeface="Roboto" panose="02000000000000000000" pitchFamily="2" charset="0"/>
              </a:rPr>
              <a:t>Find</a:t>
            </a:r>
            <a:r>
              <a:rPr lang="en-US" b="1" i="0" dirty="0">
                <a:solidFill>
                  <a:srgbClr val="424242"/>
                </a:solidFill>
                <a:effectLst/>
                <a:latin typeface="Roboto" panose="02000000000000000000" pitchFamily="2" charset="0"/>
              </a:rPr>
              <a:t> </a:t>
            </a:r>
            <a:r>
              <a:rPr lang="en-US" b="0" i="0" dirty="0">
                <a:solidFill>
                  <a:srgbClr val="424242"/>
                </a:solidFill>
                <a:effectLst/>
                <a:latin typeface="Roboto" panose="02000000000000000000" pitchFamily="2" charset="0"/>
              </a:rPr>
              <a:t>strength in knowing it’s ok to not have all the answers. You may not control situations or know why something happens, but you can control your reaction.</a:t>
            </a:r>
            <a:endParaRPr lang="en-US" dirty="0">
              <a:solidFill>
                <a:prstClr val="black"/>
              </a:solidFill>
              <a:latin typeface="Calibri" panose="020F0502020204030204"/>
            </a:endParaRPr>
          </a:p>
          <a:p>
            <a:r>
              <a:rPr lang="en-US" dirty="0">
                <a:solidFill>
                  <a:prstClr val="black"/>
                </a:solidFill>
                <a:latin typeface="Calibri" panose="020F0502020204030204"/>
              </a:rPr>
              <a:t>#4 </a:t>
            </a:r>
            <a:r>
              <a:rPr lang="en-US" b="1" dirty="0">
                <a:solidFill>
                  <a:prstClr val="black"/>
                </a:solidFill>
                <a:latin typeface="Calibri" panose="020F0502020204030204"/>
              </a:rPr>
              <a:t>Take care of yourself - </a:t>
            </a:r>
            <a:r>
              <a:rPr lang="en-US" b="0" i="0" dirty="0">
                <a:solidFill>
                  <a:srgbClr val="424242"/>
                </a:solidFill>
                <a:effectLst/>
                <a:latin typeface="Roboto" panose="02000000000000000000" pitchFamily="2" charset="0"/>
              </a:rPr>
              <a:t>Getting enough sleep, eating your veggies, and keeping stress levels low will support your ability to handle negative situations. </a:t>
            </a:r>
            <a:endParaRPr lang="en-US" b="1" dirty="0">
              <a:solidFill>
                <a:prstClr val="black"/>
              </a:solidFill>
              <a:latin typeface="Calibri" panose="020F0502020204030204"/>
            </a:endParaRPr>
          </a:p>
          <a:p>
            <a:r>
              <a:rPr lang="en-US" dirty="0">
                <a:solidFill>
                  <a:prstClr val="black"/>
                </a:solidFill>
                <a:latin typeface="Calibri" panose="020F0502020204030204"/>
              </a:rPr>
              <a:t>#5 </a:t>
            </a:r>
            <a:r>
              <a:rPr lang="en-US" b="1" dirty="0">
                <a:solidFill>
                  <a:prstClr val="black"/>
                </a:solidFill>
                <a:latin typeface="Calibri" panose="020F0502020204030204"/>
              </a:rPr>
              <a:t>Get out of your head - </a:t>
            </a:r>
            <a:r>
              <a:rPr lang="en-US" b="0" i="0" dirty="0">
                <a:solidFill>
                  <a:srgbClr val="424242"/>
                </a:solidFill>
                <a:effectLst/>
                <a:latin typeface="Roboto" panose="02000000000000000000" pitchFamily="2" charset="0"/>
              </a:rPr>
              <a:t>Get those thoughts out of your head and onto paper (or a screen). People who engage in journaling report feeling happier and more positive than before they began writing.</a:t>
            </a:r>
            <a:endParaRPr lang="en-US" b="1" dirty="0">
              <a:solidFill>
                <a:prstClr val="black"/>
              </a:solidFill>
              <a:latin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59</a:t>
            </a:fld>
            <a:endParaRPr lang="en-US" dirty="0"/>
          </a:p>
        </p:txBody>
      </p:sp>
    </p:spTree>
    <p:extLst>
      <p:ext uri="{BB962C8B-B14F-4D97-AF65-F5344CB8AC3E}">
        <p14:creationId xmlns:p14="http://schemas.microsoft.com/office/powerpoint/2010/main" val="15537212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examples of each</a:t>
            </a:r>
          </a:p>
          <a:p>
            <a:r>
              <a:rPr lang="en-US" dirty="0"/>
              <a:t>Cognitive flexibility is a balance between adaptability , awareness and confidence .</a:t>
            </a:r>
          </a:p>
          <a:p>
            <a:r>
              <a:rPr lang="en-US" b="0" i="0" dirty="0">
                <a:solidFill>
                  <a:srgbClr val="FFFFFF"/>
                </a:solidFill>
                <a:effectLst/>
                <a:latin typeface="Helvetica LT W01 Light"/>
              </a:rPr>
              <a:t>Mix up the way you think - Going back and forth between a focused/detailed task and then something less focused can lead to more creative and innovative ideas.</a:t>
            </a:r>
            <a:endParaRPr lang="en-US" dirty="0"/>
          </a:p>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60</a:t>
            </a:fld>
            <a:endParaRPr lang="en-US" dirty="0"/>
          </a:p>
        </p:txBody>
      </p:sp>
    </p:spTree>
    <p:extLst>
      <p:ext uri="{BB962C8B-B14F-4D97-AF65-F5344CB8AC3E}">
        <p14:creationId xmlns:p14="http://schemas.microsoft.com/office/powerpoint/2010/main" val="18820061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61</a:t>
            </a:fld>
            <a:endParaRPr lang="en-US" dirty="0"/>
          </a:p>
        </p:txBody>
      </p:sp>
    </p:spTree>
    <p:extLst>
      <p:ext uri="{BB962C8B-B14F-4D97-AF65-F5344CB8AC3E}">
        <p14:creationId xmlns:p14="http://schemas.microsoft.com/office/powerpoint/2010/main" val="26292623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dirty="0">
                <a:solidFill>
                  <a:srgbClr val="FFFFFF"/>
                </a:solidFill>
                <a:effectLst/>
                <a:latin typeface="Helvetica LT W01 Light"/>
              </a:rPr>
              <a:t>Change your scenery. - go for a walk, take a mini-vacation, switch up your environment </a:t>
            </a:r>
          </a:p>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62</a:t>
            </a:fld>
            <a:endParaRPr lang="en-US" dirty="0"/>
          </a:p>
        </p:txBody>
      </p:sp>
    </p:spTree>
    <p:extLst>
      <p:ext uri="{BB962C8B-B14F-4D97-AF65-F5344CB8AC3E}">
        <p14:creationId xmlns:p14="http://schemas.microsoft.com/office/powerpoint/2010/main" val="42854363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Cognitive flexibility is a balance between adaptability, awareness and confidence.</a:t>
            </a:r>
          </a:p>
          <a:p>
            <a:r>
              <a:rPr lang="en-US" b="0" i="0" dirty="0">
                <a:solidFill>
                  <a:srgbClr val="FFFFFF"/>
                </a:solidFill>
                <a:effectLst/>
                <a:latin typeface="Helvetica LT W01 Light"/>
              </a:rPr>
              <a:t>#1 learn to play an instrument – It can be fun to learn to play a new instrument, or maybe teach someone how to play an instrument you already know. </a:t>
            </a:r>
          </a:p>
          <a:p>
            <a:r>
              <a:rPr lang="en-US" b="0" i="0" dirty="0">
                <a:solidFill>
                  <a:srgbClr val="FFFFFF"/>
                </a:solidFill>
                <a:effectLst/>
                <a:latin typeface="Helvetica LT W01 Light"/>
              </a:rPr>
              <a:t>#2 pick up a new language – Online or in-person, you can learn a new language and teach friends and co-workers.</a:t>
            </a:r>
          </a:p>
          <a:p>
            <a:r>
              <a:rPr lang="en-US" b="0" i="0" dirty="0">
                <a:solidFill>
                  <a:srgbClr val="FFFFFF"/>
                </a:solidFill>
                <a:effectLst/>
                <a:latin typeface="Helvetica LT W01 Light"/>
              </a:rPr>
              <a:t>#3 try a new recipe – Take a risk, step out of your comfort zone and try a new recipe.</a:t>
            </a:r>
          </a:p>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63</a:t>
            </a:fld>
            <a:endParaRPr lang="en-US" dirty="0"/>
          </a:p>
        </p:txBody>
      </p:sp>
    </p:spTree>
    <p:extLst>
      <p:ext uri="{BB962C8B-B14F-4D97-AF65-F5344CB8AC3E}">
        <p14:creationId xmlns:p14="http://schemas.microsoft.com/office/powerpoint/2010/main" val="30793944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Cognitive flexibility is a balance between adaptability , awareness and confidence .</a:t>
            </a:r>
          </a:p>
          <a:p>
            <a:r>
              <a:rPr lang="en-US" b="0" i="0" dirty="0">
                <a:solidFill>
                  <a:srgbClr val="FFFFFF"/>
                </a:solidFill>
                <a:effectLst/>
                <a:latin typeface="Helvetica LT W01 Light"/>
              </a:rPr>
              <a:t>Question your thoughts and words –</a:t>
            </a:r>
          </a:p>
          <a:p>
            <a:r>
              <a:rPr lang="en-US" b="0" i="0" dirty="0">
                <a:solidFill>
                  <a:srgbClr val="FFFFFF"/>
                </a:solidFill>
                <a:effectLst/>
                <a:latin typeface="Helvetica LT W01 Light"/>
              </a:rPr>
              <a:t>#1 Listen to your words -</a:t>
            </a:r>
          </a:p>
          <a:p>
            <a:r>
              <a:rPr lang="en-US" b="0" i="0" dirty="0">
                <a:solidFill>
                  <a:srgbClr val="FFFFFF"/>
                </a:solidFill>
                <a:effectLst/>
                <a:latin typeface="Helvetica LT W01 Light"/>
              </a:rPr>
              <a:t>#2 Try a different perspective – look at things from a different viewpoint. Instead of half-empty, maybe look at it as half full.</a:t>
            </a:r>
          </a:p>
          <a:p>
            <a:r>
              <a:rPr lang="en-US" b="0" i="0" dirty="0">
                <a:solidFill>
                  <a:srgbClr val="FFFFFF"/>
                </a:solidFill>
                <a:effectLst/>
                <a:latin typeface="Helvetica LT W01 Light"/>
              </a:rPr>
              <a:t>#3 Substitute negative thoughts with positive ideas </a:t>
            </a:r>
          </a:p>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64</a:t>
            </a:fld>
            <a:endParaRPr lang="en-US" dirty="0"/>
          </a:p>
        </p:txBody>
      </p:sp>
    </p:spTree>
    <p:extLst>
      <p:ext uri="{BB962C8B-B14F-4D97-AF65-F5344CB8AC3E}">
        <p14:creationId xmlns:p14="http://schemas.microsoft.com/office/powerpoint/2010/main" val="356832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7</a:t>
            </a:fld>
            <a:endParaRPr lang="en-US" dirty="0"/>
          </a:p>
        </p:txBody>
      </p:sp>
    </p:spTree>
    <p:extLst>
      <p:ext uri="{BB962C8B-B14F-4D97-AF65-F5344CB8AC3E}">
        <p14:creationId xmlns:p14="http://schemas.microsoft.com/office/powerpoint/2010/main" val="9094773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Elaborate How to Handle change By Create Imperfect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9310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66</a:t>
            </a:fld>
            <a:endParaRPr lang="en-US" dirty="0"/>
          </a:p>
        </p:txBody>
      </p:sp>
    </p:spTree>
    <p:extLst>
      <p:ext uri="{BB962C8B-B14F-4D97-AF65-F5344CB8AC3E}">
        <p14:creationId xmlns:p14="http://schemas.microsoft.com/office/powerpoint/2010/main" val="7913202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67</a:t>
            </a:fld>
            <a:endParaRPr lang="en-US" dirty="0"/>
          </a:p>
        </p:txBody>
      </p:sp>
    </p:spTree>
    <p:extLst>
      <p:ext uri="{BB962C8B-B14F-4D97-AF65-F5344CB8AC3E}">
        <p14:creationId xmlns:p14="http://schemas.microsoft.com/office/powerpoint/2010/main" val="8999299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rPr>
              <a:t>Frequently</a:t>
            </a:r>
            <a:r>
              <a:rPr lang="en-US" sz="1200" dirty="0"/>
              <a:t> – last-minute field trips, inclement weather, shortness of staff, special diet during meal service,  phone calls, </a:t>
            </a:r>
          </a:p>
          <a:p>
            <a:endParaRPr lang="en-US" sz="1200" dirty="0"/>
          </a:p>
          <a:p>
            <a:r>
              <a:rPr lang="en-US" sz="1200" dirty="0"/>
              <a:t>Personalization – One must understand the policies and procedures of a program before you can train your staff. I.E. Breakfast in the classroom, Supper meal service </a:t>
            </a:r>
          </a:p>
          <a:p>
            <a:endParaRPr lang="en-US" sz="1200" dirty="0"/>
          </a:p>
          <a:p>
            <a:r>
              <a:rPr lang="en-US" sz="1200" dirty="0"/>
              <a:t>Role modeling – If you are resistant to change, more than likely your staff will as well. Switch it up, embrace change, and </a:t>
            </a:r>
            <a:r>
              <a:rPr lang="en-US" sz="1200" b="1" dirty="0"/>
              <a:t>lead by example</a:t>
            </a:r>
          </a:p>
          <a:p>
            <a:endParaRPr lang="en-US" sz="1200" b="1" dirty="0"/>
          </a:p>
          <a:p>
            <a:r>
              <a:rPr lang="en-US" sz="1200" b="1" dirty="0"/>
              <a:t>Success – </a:t>
            </a:r>
            <a:r>
              <a:rPr lang="en-US" sz="1200" b="0" dirty="0"/>
              <a:t>being able to adapt to difficult situations in time of stress .I.E. Short staff , late delivery , menu change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0631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2972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70</a:t>
            </a:fld>
            <a:endParaRPr lang="en-US" dirty="0"/>
          </a:p>
        </p:txBody>
      </p:sp>
    </p:spTree>
    <p:extLst>
      <p:ext uri="{BB962C8B-B14F-4D97-AF65-F5344CB8AC3E}">
        <p14:creationId xmlns:p14="http://schemas.microsoft.com/office/powerpoint/2010/main" val="32341284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5C6913-7F52-4915-BC55-9D4F8F947788}" type="slidenum">
              <a:rPr lang="en-US" smtClean="0"/>
              <a:t>71</a:t>
            </a:fld>
            <a:endParaRPr lang="en-US" dirty="0"/>
          </a:p>
        </p:txBody>
      </p:sp>
    </p:spTree>
    <p:extLst>
      <p:ext uri="{BB962C8B-B14F-4D97-AF65-F5344CB8AC3E}">
        <p14:creationId xmlns:p14="http://schemas.microsoft.com/office/powerpoint/2010/main" val="3909986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Impact statement – Wow , what a great video . Used to bees don’t make honey , Gonna – bees make honey . What kind of bee do you want to be?</a:t>
            </a:r>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10341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click for question , click for 3-minute timer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C6913-7F52-4915-BC55-9D4F8F947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848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things you can change, 5 tips to improve your attitude.</a:t>
            </a:r>
          </a:p>
          <a:p>
            <a:pPr marL="232943" indent="-232943">
              <a:buFont typeface="+mj-lt"/>
              <a:buAutoNum type="arabicPeriod"/>
            </a:pPr>
            <a:r>
              <a:rPr lang="en-US" dirty="0">
                <a:solidFill>
                  <a:srgbClr val="474747"/>
                </a:solidFill>
              </a:rPr>
              <a:t>Always act with a purpose</a:t>
            </a:r>
          </a:p>
          <a:p>
            <a:pPr marL="232943" indent="-232943">
              <a:buFont typeface="+mj-lt"/>
              <a:buAutoNum type="arabicPeriod"/>
            </a:pPr>
            <a:r>
              <a:rPr lang="en-US" dirty="0">
                <a:solidFill>
                  <a:srgbClr val="474747"/>
                </a:solidFill>
              </a:rPr>
              <a:t>Take action without expecting results.</a:t>
            </a:r>
          </a:p>
          <a:p>
            <a:pPr algn="l"/>
            <a:r>
              <a:rPr lang="en-US" dirty="0">
                <a:solidFill>
                  <a:srgbClr val="474747"/>
                </a:solidFill>
              </a:rPr>
              <a:t>3.  Seek out those who share your positive attitude.</a:t>
            </a:r>
          </a:p>
          <a:p>
            <a:pPr algn="l"/>
            <a:r>
              <a:rPr lang="en-US" dirty="0">
                <a:solidFill>
                  <a:srgbClr val="474747"/>
                </a:solidFill>
              </a:rPr>
              <a:t>4.  Forgive the limitations of others</a:t>
            </a:r>
          </a:p>
          <a:p>
            <a:pPr algn="l"/>
            <a:r>
              <a:rPr lang="en-US" dirty="0">
                <a:solidFill>
                  <a:srgbClr val="474747"/>
                </a:solidFill>
              </a:rPr>
              <a:t>5.  Say "thank you" more frequently.</a:t>
            </a:r>
          </a:p>
          <a:p>
            <a:endParaRPr lang="en-US" b="1" i="0" dirty="0">
              <a:solidFill>
                <a:srgbClr val="474747"/>
              </a:solidFill>
              <a:effectLst/>
              <a:latin typeface="le-monde-livre-std"/>
            </a:endParaRPr>
          </a:p>
          <a:p>
            <a:pPr algn="l"/>
            <a:endParaRPr lang="en-US" b="0" i="0" dirty="0">
              <a:solidFill>
                <a:srgbClr val="474747"/>
              </a:solidFill>
              <a:effectLst/>
              <a:latin typeface="le-monde-livre-std"/>
            </a:endParaRPr>
          </a:p>
          <a:p>
            <a:br>
              <a:rPr lang="en-US" b="0" i="0" dirty="0">
                <a:solidFill>
                  <a:srgbClr val="474747"/>
                </a:solidFill>
                <a:effectLst/>
                <a:latin typeface="le-monde-livre-std"/>
              </a:rPr>
            </a:br>
            <a:endParaRPr lang="en-US" dirty="0"/>
          </a:p>
        </p:txBody>
      </p:sp>
      <p:sp>
        <p:nvSpPr>
          <p:cNvPr id="4" name="Slide Number Placeholder 3"/>
          <p:cNvSpPr>
            <a:spLocks noGrp="1"/>
          </p:cNvSpPr>
          <p:nvPr>
            <p:ph type="sldNum" sz="quarter" idx="5"/>
          </p:nvPr>
        </p:nvSpPr>
        <p:spPr/>
        <p:txBody>
          <a:bodyPr/>
          <a:lstStyle/>
          <a:p>
            <a:pPr defTabSz="931774">
              <a:defRPr/>
            </a:pPr>
            <a:fld id="{815C6913-7F52-4915-BC55-9D4F8F947788}" type="slidenum">
              <a:rPr lang="en-US">
                <a:solidFill>
                  <a:prstClr val="black"/>
                </a:solidFill>
                <a:latin typeface="Calibri" panose="020F0502020204030204"/>
              </a:rPr>
              <a:pPr defTabSz="931774">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85311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71ABD-2923-4929-B8AB-EADB9B4B15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2215AB-90B4-4CDC-A908-CE4D98C802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2117E7-4534-48D8-8A5D-406FDBB83ECF}"/>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5" name="Footer Placeholder 4">
            <a:extLst>
              <a:ext uri="{FF2B5EF4-FFF2-40B4-BE49-F238E27FC236}">
                <a16:creationId xmlns:a16="http://schemas.microsoft.com/office/drawing/2014/main" id="{E6A23839-23E2-4886-A442-2436096642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A698CE-70C0-47D5-9374-1D1E34D7A0E6}"/>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949339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D0537-205D-4AD8-9A09-09893A8008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079016-33C3-4735-BDDD-C0A5F4F2B1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300F1-F8DA-45B2-B485-F155BBD904CB}"/>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5" name="Footer Placeholder 4">
            <a:extLst>
              <a:ext uri="{FF2B5EF4-FFF2-40B4-BE49-F238E27FC236}">
                <a16:creationId xmlns:a16="http://schemas.microsoft.com/office/drawing/2014/main" id="{78223654-10B4-48F0-A900-D4ADDFBF2A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F9AF9D-AFB1-4026-984B-D3C438FADC2A}"/>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569588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980F1A-1EBE-480E-8C3B-F298E3158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13FCF-4081-4BC5-B300-07E6A06BF8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71EC6-49B4-44E2-A812-BF71EC348FA9}"/>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5" name="Footer Placeholder 4">
            <a:extLst>
              <a:ext uri="{FF2B5EF4-FFF2-40B4-BE49-F238E27FC236}">
                <a16:creationId xmlns:a16="http://schemas.microsoft.com/office/drawing/2014/main" id="{16F49C95-E6D8-4844-8B3E-F20B5D9AA8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C7CF2B-2007-4405-A105-F8DB61DD8B35}"/>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1782254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71ABD-2923-4929-B8AB-EADB9B4B15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2215AB-90B4-4CDC-A908-CE4D98C802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2117E7-4534-48D8-8A5D-406FDBB83ECF}"/>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5" name="Footer Placeholder 4">
            <a:extLst>
              <a:ext uri="{FF2B5EF4-FFF2-40B4-BE49-F238E27FC236}">
                <a16:creationId xmlns:a16="http://schemas.microsoft.com/office/drawing/2014/main" id="{E6A23839-23E2-4886-A442-2436096642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A698CE-70C0-47D5-9374-1D1E34D7A0E6}"/>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712060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1CA85-0A69-457F-9353-1B65994BCC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FFA19-A11C-4561-8C31-5874762444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F8D64-4595-4F82-8F66-321C43462688}"/>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5" name="Footer Placeholder 4">
            <a:extLst>
              <a:ext uri="{FF2B5EF4-FFF2-40B4-BE49-F238E27FC236}">
                <a16:creationId xmlns:a16="http://schemas.microsoft.com/office/drawing/2014/main" id="{633C0141-1A85-4EA9-835E-8953B7C702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C06A02-7A6B-4111-9616-48E3ADE31048}"/>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1908167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A732C-B220-4265-885B-3F2391D3EE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427926-B7DE-478D-AAB6-CA073D9094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9D0C6F-B625-4362-8D87-1951810D54A1}"/>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5" name="Footer Placeholder 4">
            <a:extLst>
              <a:ext uri="{FF2B5EF4-FFF2-40B4-BE49-F238E27FC236}">
                <a16:creationId xmlns:a16="http://schemas.microsoft.com/office/drawing/2014/main" id="{BE54F4BB-F774-4836-939B-3361809502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0AAADC-AB93-42D5-8B43-1831DA3FD305}"/>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3267311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E6046-B851-453D-9084-04D47536C3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92234E-077F-4BB0-86FB-2F6D23DE88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89C47C-8CFB-4859-84FB-ECC08CEFDA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555287-2EB9-4ED7-9D9A-37E69AA90162}"/>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6" name="Footer Placeholder 5">
            <a:extLst>
              <a:ext uri="{FF2B5EF4-FFF2-40B4-BE49-F238E27FC236}">
                <a16:creationId xmlns:a16="http://schemas.microsoft.com/office/drawing/2014/main" id="{EDAE1824-1791-4588-83DF-78192F797E2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EF0ED9-FD28-4B7F-BD08-4EF403A6A9CD}"/>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3452366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0EA21-67E3-49CE-8477-64D13BC31E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9002C9-7AE1-48A0-93AB-F0176F0CF3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E6DD7C-7005-494B-B844-9220767802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56F4B9-1E54-4B3E-90D9-3B995DC813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E6AF57-058B-4EB9-A8A9-1D3D766C49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F9AC2D-3DF0-48FF-A123-635A34783986}"/>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8" name="Footer Placeholder 7">
            <a:extLst>
              <a:ext uri="{FF2B5EF4-FFF2-40B4-BE49-F238E27FC236}">
                <a16:creationId xmlns:a16="http://schemas.microsoft.com/office/drawing/2014/main" id="{0FDD55F2-8E12-4CFC-A1FC-3EC539F4200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1180953-D1A6-4409-8DFD-8589C191A10E}"/>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56125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16A90-F18C-481A-BC1F-5FC5EF9DB3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E3BE0-7E1A-4D28-B77C-348F2586AB9F}"/>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4" name="Footer Placeholder 3">
            <a:extLst>
              <a:ext uri="{FF2B5EF4-FFF2-40B4-BE49-F238E27FC236}">
                <a16:creationId xmlns:a16="http://schemas.microsoft.com/office/drawing/2014/main" id="{27ED2E58-50CA-4F7C-A83A-E6C564137D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A64BA1F-D6F6-4323-974A-FEF92C054D83}"/>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3643644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A8A9D9-A8AD-4173-B441-172177146745}"/>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3" name="Footer Placeholder 2">
            <a:extLst>
              <a:ext uri="{FF2B5EF4-FFF2-40B4-BE49-F238E27FC236}">
                <a16:creationId xmlns:a16="http://schemas.microsoft.com/office/drawing/2014/main" id="{355375F8-6053-4DE9-9079-0FCC688B528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312E65B-38A7-491C-BD80-747406335BD5}"/>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1297539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8D0CD-89D3-481C-8FDE-915AD19DF4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9E2BA4-77CC-469E-8725-C04AC898DB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168DA0-F383-45CB-B557-7D48B1DAB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BBA387-E523-42E9-8F09-11ABC3D3498D}"/>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6" name="Footer Placeholder 5">
            <a:extLst>
              <a:ext uri="{FF2B5EF4-FFF2-40B4-BE49-F238E27FC236}">
                <a16:creationId xmlns:a16="http://schemas.microsoft.com/office/drawing/2014/main" id="{F2B2D585-B8D9-4F04-BCC4-4E13267159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BCF582-CE37-47D5-A01C-CF5C821DCF49}"/>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2518721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1CA85-0A69-457F-9353-1B65994BCC85}"/>
              </a:ext>
            </a:extLst>
          </p:cNvPr>
          <p:cNvSpPr>
            <a:spLocks noGrp="1"/>
          </p:cNvSpPr>
          <p:nvPr>
            <p:ph type="title"/>
          </p:nvPr>
        </p:nvSpPr>
        <p:spPr/>
        <p:txBody>
          <a:bodyPr>
            <a:normAutofit/>
          </a:bodyPr>
          <a:lstStyle>
            <a:lvl1pPr>
              <a:defRPr sz="4800"/>
            </a:lvl1pPr>
          </a:lstStyle>
          <a:p>
            <a:r>
              <a:rPr lang="en-US" dirty="0"/>
              <a:t>Click to edit Master title style</a:t>
            </a:r>
          </a:p>
        </p:txBody>
      </p:sp>
      <p:sp>
        <p:nvSpPr>
          <p:cNvPr id="3" name="Content Placeholder 2">
            <a:extLst>
              <a:ext uri="{FF2B5EF4-FFF2-40B4-BE49-F238E27FC236}">
                <a16:creationId xmlns:a16="http://schemas.microsoft.com/office/drawing/2014/main" id="{2F2FFA19-A11C-4561-8C31-5874762444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F8D64-4595-4F82-8F66-321C43462688}"/>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5" name="Footer Placeholder 4">
            <a:extLst>
              <a:ext uri="{FF2B5EF4-FFF2-40B4-BE49-F238E27FC236}">
                <a16:creationId xmlns:a16="http://schemas.microsoft.com/office/drawing/2014/main" id="{633C0141-1A85-4EA9-835E-8953B7C702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C06A02-7A6B-4111-9616-48E3ADE31048}"/>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2042220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7DEC1-DC51-43EE-B800-C9CF634197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B3A4B8-C241-4B8F-AC00-CCBD16CDA0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AB44D37-22D1-45C5-B303-6BCF952FE6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62476B-2E2F-43FE-9B68-16156406EAA9}"/>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6" name="Footer Placeholder 5">
            <a:extLst>
              <a:ext uri="{FF2B5EF4-FFF2-40B4-BE49-F238E27FC236}">
                <a16:creationId xmlns:a16="http://schemas.microsoft.com/office/drawing/2014/main" id="{C6024C5D-9BF7-4F29-9186-26E15648351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063829-D1E1-4844-AA72-FB1C669A86E3}"/>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3366888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D0537-205D-4AD8-9A09-09893A8008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079016-33C3-4735-BDDD-C0A5F4F2B1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300F1-F8DA-45B2-B485-F155BBD904CB}"/>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5" name="Footer Placeholder 4">
            <a:extLst>
              <a:ext uri="{FF2B5EF4-FFF2-40B4-BE49-F238E27FC236}">
                <a16:creationId xmlns:a16="http://schemas.microsoft.com/office/drawing/2014/main" id="{78223654-10B4-48F0-A900-D4ADDFBF2A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F9AF9D-AFB1-4026-984B-D3C438FADC2A}"/>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20253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980F1A-1EBE-480E-8C3B-F298E3158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13FCF-4081-4BC5-B300-07E6A06BF8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71EC6-49B4-44E2-A812-BF71EC348FA9}"/>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5" name="Footer Placeholder 4">
            <a:extLst>
              <a:ext uri="{FF2B5EF4-FFF2-40B4-BE49-F238E27FC236}">
                <a16:creationId xmlns:a16="http://schemas.microsoft.com/office/drawing/2014/main" id="{16F49C95-E6D8-4844-8B3E-F20B5D9AA8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C7CF2B-2007-4405-A105-F8DB61DD8B35}"/>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1920213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752714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2494240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33094936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1205701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2773823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3536783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3404921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A732C-B220-4265-885B-3F2391D3EE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427926-B7DE-478D-AAB6-CA073D9094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9D0C6F-B625-4362-8D87-1951810D54A1}"/>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5" name="Footer Placeholder 4">
            <a:extLst>
              <a:ext uri="{FF2B5EF4-FFF2-40B4-BE49-F238E27FC236}">
                <a16:creationId xmlns:a16="http://schemas.microsoft.com/office/drawing/2014/main" id="{BE54F4BB-F774-4836-939B-3361809502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0AAADC-AB93-42D5-8B43-1831DA3FD305}"/>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2917052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4162877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3631359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204900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1551140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E6046-B851-453D-9084-04D47536C3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92234E-077F-4BB0-86FB-2F6D23DE88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89C47C-8CFB-4859-84FB-ECC08CEFDA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555287-2EB9-4ED7-9D9A-37E69AA90162}"/>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6" name="Footer Placeholder 5">
            <a:extLst>
              <a:ext uri="{FF2B5EF4-FFF2-40B4-BE49-F238E27FC236}">
                <a16:creationId xmlns:a16="http://schemas.microsoft.com/office/drawing/2014/main" id="{EDAE1824-1791-4588-83DF-78192F797E2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EF0ED9-FD28-4B7F-BD08-4EF403A6A9CD}"/>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1402675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0EA21-67E3-49CE-8477-64D13BC31E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9002C9-7AE1-48A0-93AB-F0176F0CF3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E6DD7C-7005-494B-B844-9220767802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56F4B9-1E54-4B3E-90D9-3B995DC813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E6AF57-058B-4EB9-A8A9-1D3D766C49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F9AC2D-3DF0-48FF-A123-635A34783986}"/>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8" name="Footer Placeholder 7">
            <a:extLst>
              <a:ext uri="{FF2B5EF4-FFF2-40B4-BE49-F238E27FC236}">
                <a16:creationId xmlns:a16="http://schemas.microsoft.com/office/drawing/2014/main" id="{0FDD55F2-8E12-4CFC-A1FC-3EC539F4200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1180953-D1A6-4409-8DFD-8589C191A10E}"/>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3823884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16A90-F18C-481A-BC1F-5FC5EF9DB3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E3BE0-7E1A-4D28-B77C-348F2586AB9F}"/>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4" name="Footer Placeholder 3">
            <a:extLst>
              <a:ext uri="{FF2B5EF4-FFF2-40B4-BE49-F238E27FC236}">
                <a16:creationId xmlns:a16="http://schemas.microsoft.com/office/drawing/2014/main" id="{27ED2E58-50CA-4F7C-A83A-E6C564137D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A64BA1F-D6F6-4323-974A-FEF92C054D83}"/>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1734450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A8A9D9-A8AD-4173-B441-172177146745}"/>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3" name="Footer Placeholder 2">
            <a:extLst>
              <a:ext uri="{FF2B5EF4-FFF2-40B4-BE49-F238E27FC236}">
                <a16:creationId xmlns:a16="http://schemas.microsoft.com/office/drawing/2014/main" id="{355375F8-6053-4DE9-9079-0FCC688B528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312E65B-38A7-491C-BD80-747406335BD5}"/>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1820623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8D0CD-89D3-481C-8FDE-915AD19DF4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9E2BA4-77CC-469E-8725-C04AC898DB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168DA0-F383-45CB-B557-7D48B1DAB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BBA387-E523-42E9-8F09-11ABC3D3498D}"/>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6" name="Footer Placeholder 5">
            <a:extLst>
              <a:ext uri="{FF2B5EF4-FFF2-40B4-BE49-F238E27FC236}">
                <a16:creationId xmlns:a16="http://schemas.microsoft.com/office/drawing/2014/main" id="{F2B2D585-B8D9-4F04-BCC4-4E13267159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BCF582-CE37-47D5-A01C-CF5C821DCF49}"/>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938110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7DEC1-DC51-43EE-B800-C9CF634197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B3A4B8-C241-4B8F-AC00-CCBD16CDA0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AB44D37-22D1-45C5-B303-6BCF952FE6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62476B-2E2F-43FE-9B68-16156406EAA9}"/>
              </a:ext>
            </a:extLst>
          </p:cNvPr>
          <p:cNvSpPr>
            <a:spLocks noGrp="1"/>
          </p:cNvSpPr>
          <p:nvPr>
            <p:ph type="dt" sz="half" idx="10"/>
          </p:nvPr>
        </p:nvSpPr>
        <p:spPr/>
        <p:txBody>
          <a:bodyPr/>
          <a:lstStyle/>
          <a:p>
            <a:fld id="{8122A278-6F38-4414-9534-6B199DE4E9CF}" type="datetimeFigureOut">
              <a:rPr lang="en-US" smtClean="0"/>
              <a:t>10/22/2024</a:t>
            </a:fld>
            <a:endParaRPr lang="en-US" dirty="0"/>
          </a:p>
        </p:txBody>
      </p:sp>
      <p:sp>
        <p:nvSpPr>
          <p:cNvPr id="6" name="Footer Placeholder 5">
            <a:extLst>
              <a:ext uri="{FF2B5EF4-FFF2-40B4-BE49-F238E27FC236}">
                <a16:creationId xmlns:a16="http://schemas.microsoft.com/office/drawing/2014/main" id="{C6024C5D-9BF7-4F29-9186-26E15648351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063829-D1E1-4844-AA72-FB1C669A86E3}"/>
              </a:ext>
            </a:extLst>
          </p:cNvPr>
          <p:cNvSpPr>
            <a:spLocks noGrp="1"/>
          </p:cNvSpPr>
          <p:nvPr>
            <p:ph type="sldNum" sz="quarter" idx="12"/>
          </p:nvPr>
        </p:nvSpPr>
        <p:spPr/>
        <p:txBody>
          <a:bodyPr/>
          <a:lstStyle/>
          <a:p>
            <a:fld id="{C303F249-322E-4FFE-A4D6-338E166C6B4C}" type="slidenum">
              <a:rPr lang="en-US" smtClean="0"/>
              <a:t>‹#›</a:t>
            </a:fld>
            <a:endParaRPr lang="en-US" dirty="0"/>
          </a:p>
        </p:txBody>
      </p:sp>
    </p:spTree>
    <p:extLst>
      <p:ext uri="{BB962C8B-B14F-4D97-AF65-F5344CB8AC3E}">
        <p14:creationId xmlns:p14="http://schemas.microsoft.com/office/powerpoint/2010/main" val="3167229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33000">
              <a:srgbClr val="4A81FF"/>
            </a:gs>
            <a:gs pos="100000">
              <a:srgbClr val="B9DCD8"/>
            </a:gs>
            <a:gs pos="62000">
              <a:srgbClr val="4EC6FB"/>
            </a:gs>
            <a:gs pos="85000">
              <a:srgbClr val="46B2F0"/>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D6E0BA-B3EC-4374-B321-4BBD0C341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0863D0-E36C-476B-B821-B85B74B44C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62AB7E-39F2-4C5C-8E16-4433A7F2D1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2A278-6F38-4414-9534-6B199DE4E9CF}" type="datetimeFigureOut">
              <a:rPr lang="en-US" smtClean="0"/>
              <a:t>10/22/2024</a:t>
            </a:fld>
            <a:endParaRPr lang="en-US" dirty="0"/>
          </a:p>
        </p:txBody>
      </p:sp>
      <p:sp>
        <p:nvSpPr>
          <p:cNvPr id="5" name="Footer Placeholder 4">
            <a:extLst>
              <a:ext uri="{FF2B5EF4-FFF2-40B4-BE49-F238E27FC236}">
                <a16:creationId xmlns:a16="http://schemas.microsoft.com/office/drawing/2014/main" id="{45EDDAC2-9CD1-4DB9-8C83-81C8DF6ED4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F4AA7CE-19E6-4979-83AC-5F2CB8520A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03F249-322E-4FFE-A4D6-338E166C6B4C}" type="slidenum">
              <a:rPr lang="en-US" smtClean="0"/>
              <a:t>‹#›</a:t>
            </a:fld>
            <a:endParaRPr lang="en-US" dirty="0"/>
          </a:p>
        </p:txBody>
      </p:sp>
    </p:spTree>
    <p:extLst>
      <p:ext uri="{BB962C8B-B14F-4D97-AF65-F5344CB8AC3E}">
        <p14:creationId xmlns:p14="http://schemas.microsoft.com/office/powerpoint/2010/main" val="168330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33000">
              <a:srgbClr val="4A81FF"/>
            </a:gs>
            <a:gs pos="100000">
              <a:srgbClr val="B9DCD8"/>
            </a:gs>
            <a:gs pos="62000">
              <a:srgbClr val="4EC6FB"/>
            </a:gs>
            <a:gs pos="85000">
              <a:srgbClr val="46B2F0"/>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D6E0BA-B3EC-4374-B321-4BBD0C341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0863D0-E36C-476B-B821-B85B74B44C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62AB7E-39F2-4C5C-8E16-4433A7F2D1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2A278-6F38-4414-9534-6B199DE4E9CF}" type="datetimeFigureOut">
              <a:rPr lang="en-US" smtClean="0"/>
              <a:t>10/22/2024</a:t>
            </a:fld>
            <a:endParaRPr lang="en-US" dirty="0"/>
          </a:p>
        </p:txBody>
      </p:sp>
      <p:sp>
        <p:nvSpPr>
          <p:cNvPr id="5" name="Footer Placeholder 4">
            <a:extLst>
              <a:ext uri="{FF2B5EF4-FFF2-40B4-BE49-F238E27FC236}">
                <a16:creationId xmlns:a16="http://schemas.microsoft.com/office/drawing/2014/main" id="{45EDDAC2-9CD1-4DB9-8C83-81C8DF6ED4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F4AA7CE-19E6-4979-83AC-5F2CB8520A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03F249-322E-4FFE-A4D6-338E166C6B4C}" type="slidenum">
              <a:rPr lang="en-US" smtClean="0"/>
              <a:t>‹#›</a:t>
            </a:fld>
            <a:endParaRPr lang="en-US" dirty="0"/>
          </a:p>
        </p:txBody>
      </p:sp>
    </p:spTree>
    <p:extLst>
      <p:ext uri="{BB962C8B-B14F-4D97-AF65-F5344CB8AC3E}">
        <p14:creationId xmlns:p14="http://schemas.microsoft.com/office/powerpoint/2010/main" val="26262459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33000">
              <a:srgbClr val="4A81FF"/>
            </a:gs>
            <a:gs pos="100000">
              <a:srgbClr val="B9DCD8"/>
            </a:gs>
            <a:gs pos="62000">
              <a:srgbClr val="4EC6FB"/>
            </a:gs>
            <a:gs pos="85000">
              <a:srgbClr val="46B2F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2A278-6F38-4414-9534-6B199DE4E9CF}" type="datetimeFigureOut">
              <a:rPr lang="en-US" smtClean="0"/>
              <a:t>10/22/2024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03F249-322E-4FFE-A4D6-338E166C6B4C}" type="slidenum">
              <a:rPr lang="en-US" smtClean="0"/>
              <a:t>‹#›</a:t>
            </a:fld>
            <a:endParaRPr lang="en-US" dirty="0"/>
          </a:p>
        </p:txBody>
      </p:sp>
    </p:spTree>
    <p:extLst>
      <p:ext uri="{BB962C8B-B14F-4D97-AF65-F5344CB8AC3E}">
        <p14:creationId xmlns:p14="http://schemas.microsoft.com/office/powerpoint/2010/main" val="28511823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notesSlide" Target="../notesSlides/notesSlide18.xml"/><Relationship Id="rId7" Type="http://schemas.openxmlformats.org/officeDocument/2006/relationships/image" Target="../media/image53.jpe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gif"/></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video" Target="../media/media2.mp4"/><Relationship Id="rId7" Type="http://schemas.openxmlformats.org/officeDocument/2006/relationships/image" Target="../media/image10.png"/><Relationship Id="rId2" Type="http://schemas.microsoft.com/office/2007/relationships/media" Target="../media/media2.mp4"/><Relationship Id="rId1" Type="http://schemas.openxmlformats.org/officeDocument/2006/relationships/tags" Target="../tags/tag4.xml"/><Relationship Id="rId6" Type="http://schemas.openxmlformats.org/officeDocument/2006/relationships/image" Target="../media/image72.png"/><Relationship Id="rId5" Type="http://schemas.openxmlformats.org/officeDocument/2006/relationships/notesSlide" Target="../notesSlides/notesSlide25.xml"/><Relationship Id="rId4"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79.gif"/><Relationship Id="rId5" Type="http://schemas.openxmlformats.org/officeDocument/2006/relationships/image" Target="../media/image78.jpeg"/><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82.jpeg"/><Relationship Id="rId5" Type="http://schemas.openxmlformats.org/officeDocument/2006/relationships/image" Target="../media/image81.png"/><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png"/><Relationship Id="rId7" Type="http://schemas.microsoft.com/office/2007/relationships/hdphoto" Target="../media/hdphoto9.wdp"/><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87.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89.png"/><Relationship Id="rId4" Type="http://schemas.openxmlformats.org/officeDocument/2006/relationships/image" Target="../media/image86.png"/><Relationship Id="rId9" Type="http://schemas.microsoft.com/office/2007/relationships/hdphoto" Target="../media/hdphoto10.wdp"/></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customXml" Target="../ink/ink1.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microsoft.com/office/2007/relationships/hdphoto" Target="../media/hdphoto12.wdp"/><Relationship Id="rId5" Type="http://schemas.openxmlformats.org/officeDocument/2006/relationships/image" Target="../media/image92.png"/><Relationship Id="rId10" Type="http://schemas.openxmlformats.org/officeDocument/2006/relationships/image" Target="../media/image890.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microsoft.com/office/2007/relationships/hdphoto" Target="../media/hdphoto14.wdp"/><Relationship Id="rId5" Type="http://schemas.openxmlformats.org/officeDocument/2006/relationships/image" Target="../media/image94.png"/><Relationship Id="rId4" Type="http://schemas.microsoft.com/office/2007/relationships/hdphoto" Target="../media/hdphoto13.wdp"/></Relationships>
</file>

<file path=ppt/slides/_rels/slide42.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notesSlide" Target="../notesSlides/notesSlide37.xml"/><Relationship Id="rId7" Type="http://schemas.openxmlformats.org/officeDocument/2006/relationships/image" Target="../media/image100.jpe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104.jpeg"/><Relationship Id="rId4" Type="http://schemas.openxmlformats.org/officeDocument/2006/relationships/image" Target="../media/image10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4.xml"/><Relationship Id="rId1" Type="http://schemas.openxmlformats.org/officeDocument/2006/relationships/tags" Target="../tags/tag6.xml"/></Relationships>
</file>

<file path=ppt/slides/_rels/slide4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video" Target="../media/media2.mp4"/><Relationship Id="rId7" Type="http://schemas.openxmlformats.org/officeDocument/2006/relationships/image" Target="../media/image72.png"/><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image" Target="../media/image105.jpeg"/><Relationship Id="rId5" Type="http://schemas.openxmlformats.org/officeDocument/2006/relationships/notesSlide" Target="../notesSlides/notesSlide40.xml"/><Relationship Id="rId4"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15.wdp"/></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15.wdp"/></Relationships>
</file>

<file path=ppt/slides/_rels/slide52.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microsoft.com/office/2007/relationships/hdphoto" Target="../media/hdphoto15.wdp"/></Relationships>
</file>

<file path=ppt/slides/_rels/slide54.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15.wdp"/></Relationships>
</file>

<file path=ppt/slides/_rels/slide56.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microsoft.com/office/2007/relationships/hdphoto" Target="../media/hdphoto15.wdp"/></Relationships>
</file>

<file path=ppt/slides/_rels/slide58.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53.xml"/><Relationship Id="rId4"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22.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63.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notesSlide" Target="../notesSlides/notesSlide58.xml"/><Relationship Id="rId7" Type="http://schemas.microsoft.com/office/2007/relationships/hdphoto" Target="../media/hdphoto16.wdp"/><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30.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12.xml"/><Relationship Id="rId5" Type="http://schemas.microsoft.com/office/2007/relationships/hdphoto" Target="../media/hdphoto17.wdp"/><Relationship Id="rId4" Type="http://schemas.openxmlformats.org/officeDocument/2006/relationships/image" Target="../media/image133.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135.png"/></Relationships>
</file>

<file path=ppt/slides/_rels/slide7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video" Target="../media/media2.mp4"/><Relationship Id="rId7" Type="http://schemas.openxmlformats.org/officeDocument/2006/relationships/image" Target="../media/image10.png"/><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8.xml"/><Relationship Id="rId4"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4D20B-A493-4A31-A509-8D8E4D3E0446}"/>
              </a:ext>
            </a:extLst>
          </p:cNvPr>
          <p:cNvSpPr>
            <a:spLocks noGrp="1"/>
          </p:cNvSpPr>
          <p:nvPr>
            <p:ph type="title"/>
          </p:nvPr>
        </p:nvSpPr>
        <p:spPr>
          <a:xfrm>
            <a:off x="-1504504" y="923764"/>
            <a:ext cx="14882553" cy="5228493"/>
          </a:xfrm>
        </p:spPr>
        <p:txBody>
          <a:bodyPr>
            <a:noAutofit/>
          </a:bodyPr>
          <a:lstStyle/>
          <a:p>
            <a:pPr algn="ctr"/>
            <a:r>
              <a:rPr lang="en-US" sz="12000" b="1" i="1" dirty="0">
                <a:ln w="0"/>
                <a:solidFill>
                  <a:schemeClr val="bg1"/>
                </a:solidFill>
                <a:effectLst>
                  <a:innerShdw blurRad="63500" dist="50800" dir="8100000">
                    <a:prstClr val="black">
                      <a:alpha val="50000"/>
                    </a:prstClr>
                  </a:innerShdw>
                </a:effectLst>
                <a:latin typeface="+mn-lt"/>
              </a:rPr>
              <a:t>Adapting</a:t>
            </a:r>
            <a:br>
              <a:rPr lang="en-US" sz="12000" b="1" i="1" dirty="0">
                <a:ln w="0"/>
                <a:solidFill>
                  <a:schemeClr val="bg1"/>
                </a:solidFill>
                <a:effectLst>
                  <a:innerShdw blurRad="63500" dist="50800" dir="8100000">
                    <a:prstClr val="black">
                      <a:alpha val="50000"/>
                    </a:prstClr>
                  </a:innerShdw>
                </a:effectLst>
                <a:latin typeface="+mn-lt"/>
              </a:rPr>
            </a:br>
            <a:r>
              <a:rPr lang="en-US" sz="12000" b="1" i="1" dirty="0">
                <a:ln w="0"/>
                <a:solidFill>
                  <a:schemeClr val="bg1"/>
                </a:solidFill>
                <a:effectLst>
                  <a:innerShdw blurRad="63500" dist="50800" dir="8100000">
                    <a:prstClr val="black">
                      <a:alpha val="50000"/>
                    </a:prstClr>
                  </a:innerShdw>
                </a:effectLst>
                <a:latin typeface="+mn-lt"/>
              </a:rPr>
              <a:t>to</a:t>
            </a:r>
            <a:br>
              <a:rPr lang="en-US" sz="12000" b="1" i="1" dirty="0">
                <a:ln w="0"/>
                <a:solidFill>
                  <a:schemeClr val="bg1"/>
                </a:solidFill>
                <a:effectLst>
                  <a:innerShdw blurRad="63500" dist="50800" dir="8100000">
                    <a:prstClr val="black">
                      <a:alpha val="50000"/>
                    </a:prstClr>
                  </a:innerShdw>
                </a:effectLst>
                <a:latin typeface="+mn-lt"/>
              </a:rPr>
            </a:br>
            <a:r>
              <a:rPr lang="en-US" sz="12000" b="1" i="1" dirty="0">
                <a:ln w="0"/>
                <a:solidFill>
                  <a:schemeClr val="bg1"/>
                </a:solidFill>
                <a:effectLst>
                  <a:innerShdw blurRad="63500" dist="50800" dir="8100000">
                    <a:prstClr val="black">
                      <a:alpha val="50000"/>
                    </a:prstClr>
                  </a:innerShdw>
                </a:effectLst>
                <a:latin typeface="+mn-lt"/>
              </a:rPr>
              <a:t>Change </a:t>
            </a:r>
          </a:p>
        </p:txBody>
      </p:sp>
    </p:spTree>
    <p:extLst>
      <p:ext uri="{BB962C8B-B14F-4D97-AF65-F5344CB8AC3E}">
        <p14:creationId xmlns:p14="http://schemas.microsoft.com/office/powerpoint/2010/main" val="3979545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EA0DED5-5D75-1611-4B17-61871A414BFD}"/>
              </a:ext>
            </a:extLst>
          </p:cNvPr>
          <p:cNvSpPr txBox="1"/>
          <p:nvPr/>
        </p:nvSpPr>
        <p:spPr>
          <a:xfrm>
            <a:off x="0" y="1621173"/>
            <a:ext cx="12192000" cy="3046988"/>
          </a:xfrm>
          <a:prstGeom prst="rect">
            <a:avLst/>
          </a:prstGeom>
          <a:noFill/>
        </p:spPr>
        <p:txBody>
          <a:bodyPr wrap="square">
            <a:spAutoFit/>
          </a:bodyPr>
          <a:lstStyle/>
          <a:p>
            <a:pPr algn="ctr"/>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What Can</a:t>
            </a:r>
          </a:p>
          <a:p>
            <a:pPr algn="ctr"/>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 You Change?</a:t>
            </a:r>
            <a:endParaRPr lang="en-US" sz="9600" dirty="0"/>
          </a:p>
        </p:txBody>
      </p:sp>
    </p:spTree>
    <p:extLst>
      <p:ext uri="{BB962C8B-B14F-4D97-AF65-F5344CB8AC3E}">
        <p14:creationId xmlns:p14="http://schemas.microsoft.com/office/powerpoint/2010/main" val="385064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44418E-C831-4D67-9AE9-924A71A70946}"/>
              </a:ext>
            </a:extLst>
          </p:cNvPr>
          <p:cNvSpPr txBox="1"/>
          <p:nvPr/>
        </p:nvSpPr>
        <p:spPr>
          <a:xfrm>
            <a:off x="491791" y="518352"/>
            <a:ext cx="11210925" cy="744836"/>
          </a:xfrm>
          <a:prstGeom prst="rect">
            <a:avLst/>
          </a:prstGeom>
        </p:spPr>
        <p:txBody>
          <a:bodyPr vert="horz" lIns="91440" tIns="45720" rIns="91440" bIns="45720" rtlCol="0" anchor="ctr">
            <a:noAutofit/>
          </a:bodyPr>
          <a:lstStyle/>
          <a:p>
            <a:pPr lvl="0" algn="ctr">
              <a:lnSpc>
                <a:spcPct val="90000"/>
              </a:lnSpc>
              <a:spcBef>
                <a:spcPct val="0"/>
              </a:spcBef>
              <a:spcAft>
                <a:spcPts val="600"/>
              </a:spcAft>
              <a:defRPr/>
            </a:pPr>
            <a:r>
              <a:rPr lang="en-US" sz="6000" b="1" dirty="0">
                <a:solidFill>
                  <a:schemeClr val="bg1"/>
                </a:solidFill>
                <a:latin typeface="Calibri Light" panose="020F0302020204030204"/>
              </a:rPr>
              <a:t>What Can You Change?</a:t>
            </a:r>
          </a:p>
        </p:txBody>
      </p:sp>
      <p:cxnSp>
        <p:nvCxnSpPr>
          <p:cNvPr id="2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63D655A-1FD0-BF21-69B7-3BA724481127}"/>
              </a:ext>
            </a:extLst>
          </p:cNvPr>
          <p:cNvSpPr txBox="1"/>
          <p:nvPr/>
        </p:nvSpPr>
        <p:spPr>
          <a:xfrm>
            <a:off x="0" y="5265582"/>
            <a:ext cx="12192000" cy="1015663"/>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Your Attitude </a:t>
            </a:r>
          </a:p>
        </p:txBody>
      </p:sp>
      <p:pic>
        <p:nvPicPr>
          <p:cNvPr id="3078" name="Picture 6" descr="Portrait Of Smiling Hispanic Woman by Raymond Forbes LLC">
            <a:extLst>
              <a:ext uri="{FF2B5EF4-FFF2-40B4-BE49-F238E27FC236}">
                <a16:creationId xmlns:a16="http://schemas.microsoft.com/office/drawing/2014/main" id="{828609AF-08D6-C9CD-BAAE-9124E181392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6341"/>
          <a:stretch/>
        </p:blipFill>
        <p:spPr bwMode="auto">
          <a:xfrm>
            <a:off x="1291317" y="1702524"/>
            <a:ext cx="3624943" cy="32808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descr="Portrait Of Happy Asian Man - Europe Calling!">
            <a:extLst>
              <a:ext uri="{FF2B5EF4-FFF2-40B4-BE49-F238E27FC236}">
                <a16:creationId xmlns:a16="http://schemas.microsoft.com/office/drawing/2014/main" id="{7F76A3F8-72AA-2934-04FC-C66501F8909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26796"/>
          <a:stretch/>
        </p:blipFill>
        <p:spPr bwMode="auto">
          <a:xfrm>
            <a:off x="7458076" y="1744120"/>
            <a:ext cx="3384096" cy="32808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Positive Attitude Can Lead To Successful Outcomes |">
            <a:extLst>
              <a:ext uri="{FF2B5EF4-FFF2-40B4-BE49-F238E27FC236}">
                <a16:creationId xmlns:a16="http://schemas.microsoft.com/office/drawing/2014/main" id="{7531B2B3-653B-1DB3-8D51-B346BB5A17F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74972" y="1487910"/>
            <a:ext cx="5159828" cy="35370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Cultivate a Positive Attitude for Greater Longevity – The Amino Company">
            <a:extLst>
              <a:ext uri="{FF2B5EF4-FFF2-40B4-BE49-F238E27FC236}">
                <a16:creationId xmlns:a16="http://schemas.microsoft.com/office/drawing/2014/main" id="{C023D84B-B85B-0D4B-5AB4-3A3FE485B05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8972" r="8972"/>
          <a:stretch/>
        </p:blipFill>
        <p:spPr bwMode="auto">
          <a:xfrm>
            <a:off x="523875" y="1487910"/>
            <a:ext cx="5159828" cy="35370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837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nodeType="withEffect">
                                  <p:stCondLst>
                                    <p:cond delay="200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The 6 Worst Foods for Brain Health, According to Science | MyRecipes">
            <a:extLst>
              <a:ext uri="{FF2B5EF4-FFF2-40B4-BE49-F238E27FC236}">
                <a16:creationId xmlns:a16="http://schemas.microsoft.com/office/drawing/2014/main" id="{D0BD9350-104F-83A6-C2E3-A39B534D83E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45875" y="1676946"/>
            <a:ext cx="4898046" cy="326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44418E-C831-4D67-9AE9-924A71A70946}"/>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lvl="0" algn="ctr">
              <a:lnSpc>
                <a:spcPct val="90000"/>
              </a:lnSpc>
              <a:spcBef>
                <a:spcPct val="0"/>
              </a:spcBef>
              <a:spcAft>
                <a:spcPts val="600"/>
              </a:spcAft>
              <a:defRPr/>
            </a:pPr>
            <a:r>
              <a:rPr lang="en-US" sz="4000" b="1" dirty="0">
                <a:solidFill>
                  <a:prstClr val="black">
                    <a:lumMod val="85000"/>
                    <a:lumOff val="15000"/>
                  </a:prstClr>
                </a:solidFill>
                <a:latin typeface="Calibri Light" panose="020F0302020204030204"/>
              </a:rPr>
              <a:t>  </a:t>
            </a:r>
            <a:endParaRPr kumimoji="0" lang="en-US" sz="40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p:txBody>
      </p:sp>
      <p:cxnSp>
        <p:nvCxnSpPr>
          <p:cNvPr id="2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63D655A-1FD0-BF21-69B7-3BA724481127}"/>
              </a:ext>
            </a:extLst>
          </p:cNvPr>
          <p:cNvSpPr txBox="1"/>
          <p:nvPr/>
        </p:nvSpPr>
        <p:spPr>
          <a:xfrm>
            <a:off x="66676" y="5239371"/>
            <a:ext cx="12125324" cy="1015663"/>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What You </a:t>
            </a:r>
            <a:r>
              <a:rPr lang="en-US" sz="6000" dirty="0">
                <a:solidFill>
                  <a:schemeClr val="accent1">
                    <a:lumMod val="50000"/>
                  </a:schemeClr>
                </a:solidFill>
                <a:latin typeface="Calibri" panose="020F0502020204030204"/>
              </a:rPr>
              <a:t>A</a:t>
            </a:r>
            <a:r>
              <a:rPr kumimoji="0" lang="en-US" sz="60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ccept</a:t>
            </a:r>
          </a:p>
        </p:txBody>
      </p:sp>
      <p:pic>
        <p:nvPicPr>
          <p:cNvPr id="4098" name="Picture 2" descr="USPS News Link">
            <a:extLst>
              <a:ext uri="{FF2B5EF4-FFF2-40B4-BE49-F238E27FC236}">
                <a16:creationId xmlns:a16="http://schemas.microsoft.com/office/drawing/2014/main" id="{70854CCA-B7C4-4B0A-F478-830B38C63A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3875" y="1676949"/>
            <a:ext cx="4904101" cy="326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he Best Flowers for All Occasions">
            <a:extLst>
              <a:ext uri="{FF2B5EF4-FFF2-40B4-BE49-F238E27FC236}">
                <a16:creationId xmlns:a16="http://schemas.microsoft.com/office/drawing/2014/main" id="{0350A36E-7B62-9603-CE0B-C574EDC101E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45875" y="1676948"/>
            <a:ext cx="4904097" cy="3269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6" name="Picture 10" descr="The Potential Health Benefits of Giving Up Food for a Day - InsideHook">
            <a:extLst>
              <a:ext uri="{FF2B5EF4-FFF2-40B4-BE49-F238E27FC236}">
                <a16:creationId xmlns:a16="http://schemas.microsoft.com/office/drawing/2014/main" id="{05A45625-720F-014E-D21E-3097B0E1A83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3874" y="1671567"/>
            <a:ext cx="4904101" cy="3252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899CD621-82D7-645E-F0A4-7DEE6664B92D}"/>
              </a:ext>
            </a:extLst>
          </p:cNvPr>
          <p:cNvSpPr txBox="1"/>
          <p:nvPr/>
        </p:nvSpPr>
        <p:spPr>
          <a:xfrm>
            <a:off x="491791" y="518352"/>
            <a:ext cx="11210925" cy="744836"/>
          </a:xfrm>
          <a:prstGeom prst="rect">
            <a:avLst/>
          </a:prstGeom>
        </p:spPr>
        <p:txBody>
          <a:bodyPr vert="horz" lIns="91440" tIns="45720" rIns="91440" bIns="45720" rtlCol="0" anchor="ctr">
            <a:noAutofit/>
          </a:bodyPr>
          <a:lstStyle/>
          <a:p>
            <a:pPr lvl="0" algn="ctr">
              <a:lnSpc>
                <a:spcPct val="90000"/>
              </a:lnSpc>
              <a:spcBef>
                <a:spcPct val="0"/>
              </a:spcBef>
              <a:spcAft>
                <a:spcPts val="600"/>
              </a:spcAft>
              <a:defRPr/>
            </a:pPr>
            <a:r>
              <a:rPr lang="en-US" sz="6000" b="1" dirty="0">
                <a:solidFill>
                  <a:schemeClr val="bg1"/>
                </a:solidFill>
                <a:latin typeface="Calibri Light" panose="020F0302020204030204"/>
              </a:rPr>
              <a:t>What Can You Change?</a:t>
            </a:r>
          </a:p>
        </p:txBody>
      </p:sp>
    </p:spTree>
    <p:extLst>
      <p:ext uri="{BB962C8B-B14F-4D97-AF65-F5344CB8AC3E}">
        <p14:creationId xmlns:p14="http://schemas.microsoft.com/office/powerpoint/2010/main" val="380510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3000"/>
                                  </p:stCondLst>
                                  <p:childTnLst>
                                    <p:animEffect transition="out" filter="fade">
                                      <p:cBhvr>
                                        <p:cTn id="6" dur="500"/>
                                        <p:tgtEl>
                                          <p:spTgt spid="4106"/>
                                        </p:tgtEl>
                                      </p:cBhvr>
                                    </p:animEffect>
                                    <p:set>
                                      <p:cBhvr>
                                        <p:cTn id="7" dur="1" fill="hold">
                                          <p:stCondLst>
                                            <p:cond delay="499"/>
                                          </p:stCondLst>
                                        </p:cTn>
                                        <p:tgtEl>
                                          <p:spTgt spid="4106"/>
                                        </p:tgtEl>
                                        <p:attrNameLst>
                                          <p:attrName>style.visibility</p:attrName>
                                        </p:attrNameLst>
                                      </p:cBhvr>
                                      <p:to>
                                        <p:strVal val="hidden"/>
                                      </p:to>
                                    </p:set>
                                  </p:childTnLst>
                                </p:cTn>
                              </p:par>
                              <p:par>
                                <p:cTn id="8" presetID="10" presetClass="exit" presetSubtype="0" fill="hold" nodeType="withEffect">
                                  <p:stCondLst>
                                    <p:cond delay="3000"/>
                                  </p:stCondLst>
                                  <p:childTnLst>
                                    <p:animEffect transition="out" filter="fade">
                                      <p:cBhvr>
                                        <p:cTn id="9" dur="500"/>
                                        <p:tgtEl>
                                          <p:spTgt spid="4100"/>
                                        </p:tgtEl>
                                      </p:cBhvr>
                                    </p:animEffect>
                                    <p:set>
                                      <p:cBhvr>
                                        <p:cTn id="10" dur="1" fill="hold">
                                          <p:stCondLst>
                                            <p:cond delay="499"/>
                                          </p:stCondLst>
                                        </p:cTn>
                                        <p:tgtEl>
                                          <p:spTgt spid="4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44418E-C831-4D67-9AE9-924A71A70946}"/>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0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p:txBody>
      </p:sp>
      <p:cxnSp>
        <p:nvCxnSpPr>
          <p:cNvPr id="2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63D655A-1FD0-BF21-69B7-3BA724481127}"/>
              </a:ext>
            </a:extLst>
          </p:cNvPr>
          <p:cNvSpPr txBox="1"/>
          <p:nvPr/>
        </p:nvSpPr>
        <p:spPr>
          <a:xfrm>
            <a:off x="0" y="5230693"/>
            <a:ext cx="12192000" cy="1015663"/>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Hairstyle</a:t>
            </a:r>
          </a:p>
        </p:txBody>
      </p:sp>
      <p:pic>
        <p:nvPicPr>
          <p:cNvPr id="5126" name="Picture 6" descr="Access to personality information about a bald man eliminates the  stereotype against men without hair">
            <a:extLst>
              <a:ext uri="{FF2B5EF4-FFF2-40B4-BE49-F238E27FC236}">
                <a16:creationId xmlns:a16="http://schemas.microsoft.com/office/drawing/2014/main" id="{E75335DF-9630-736A-2776-E8C59541B0D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9854" t="-1" r="3634" b="-18204"/>
          <a:stretch/>
        </p:blipFill>
        <p:spPr bwMode="auto">
          <a:xfrm>
            <a:off x="3745841" y="3214851"/>
            <a:ext cx="204702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32" name="Picture 12" descr="Different Types of Hair Color for Men">
            <a:extLst>
              <a:ext uri="{FF2B5EF4-FFF2-40B4-BE49-F238E27FC236}">
                <a16:creationId xmlns:a16="http://schemas.microsoft.com/office/drawing/2014/main" id="{9F3A0ED0-376A-9DE1-ED55-47CE9413974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30667" y="1918720"/>
            <a:ext cx="24384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36" name="Picture 16" descr="1,042,071 Asian Woman Portrait Stock Photos, Pictures &amp; Royalty-Free Images  - iStock">
            <a:extLst>
              <a:ext uri="{FF2B5EF4-FFF2-40B4-BE49-F238E27FC236}">
                <a16:creationId xmlns:a16="http://schemas.microsoft.com/office/drawing/2014/main" id="{08F033A7-8317-B0EF-835C-89F9B4EEBAF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873916" y="3214851"/>
            <a:ext cx="18288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2" name="Picture 2" descr="Natural Hair Program — Creative Hair School Of Cosmetology">
            <a:extLst>
              <a:ext uri="{FF2B5EF4-FFF2-40B4-BE49-F238E27FC236}">
                <a16:creationId xmlns:a16="http://schemas.microsoft.com/office/drawing/2014/main" id="{D37C5C87-5C2F-D8E4-FB68-14CBB6BBF58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11231"/>
          <a:stretch/>
        </p:blipFill>
        <p:spPr bwMode="auto">
          <a:xfrm>
            <a:off x="779700" y="1918720"/>
            <a:ext cx="2286001"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274E25DD-1BCC-C62E-8E63-21E78CD70BCE}"/>
              </a:ext>
            </a:extLst>
          </p:cNvPr>
          <p:cNvSpPr txBox="1"/>
          <p:nvPr/>
        </p:nvSpPr>
        <p:spPr>
          <a:xfrm>
            <a:off x="491791" y="518352"/>
            <a:ext cx="11210925" cy="744836"/>
          </a:xfrm>
          <a:prstGeom prst="rect">
            <a:avLst/>
          </a:prstGeom>
        </p:spPr>
        <p:txBody>
          <a:bodyPr vert="horz" lIns="91440" tIns="45720" rIns="91440" bIns="45720" rtlCol="0" anchor="ctr">
            <a:noAutofit/>
          </a:bodyPr>
          <a:lstStyle/>
          <a:p>
            <a:pPr lvl="0" algn="ctr">
              <a:lnSpc>
                <a:spcPct val="90000"/>
              </a:lnSpc>
              <a:spcBef>
                <a:spcPct val="0"/>
              </a:spcBef>
              <a:spcAft>
                <a:spcPts val="600"/>
              </a:spcAft>
              <a:defRPr/>
            </a:pPr>
            <a:r>
              <a:rPr lang="en-US" sz="6000" b="1" dirty="0">
                <a:solidFill>
                  <a:schemeClr val="bg1"/>
                </a:solidFill>
                <a:latin typeface="Calibri Light" panose="020F0302020204030204"/>
              </a:rPr>
              <a:t>What Can You Change?</a:t>
            </a:r>
          </a:p>
        </p:txBody>
      </p:sp>
    </p:spTree>
    <p:extLst>
      <p:ext uri="{BB962C8B-B14F-4D97-AF65-F5344CB8AC3E}">
        <p14:creationId xmlns:p14="http://schemas.microsoft.com/office/powerpoint/2010/main" val="5587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122"/>
                                        </p:tgtEl>
                                      </p:cBhvr>
                                    </p:animEffect>
                                    <p:animScale>
                                      <p:cBhvr>
                                        <p:cTn id="7" dur="250" autoRev="1" fill="hold"/>
                                        <p:tgtEl>
                                          <p:spTgt spid="5122"/>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5132"/>
                                        </p:tgtEl>
                                      </p:cBhvr>
                                    </p:animEffect>
                                    <p:animScale>
                                      <p:cBhvr>
                                        <p:cTn id="11" dur="250" autoRev="1" fill="hold"/>
                                        <p:tgtEl>
                                          <p:spTgt spid="5132"/>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126"/>
                                        </p:tgtEl>
                                      </p:cBhvr>
                                    </p:animEffect>
                                    <p:animScale>
                                      <p:cBhvr>
                                        <p:cTn id="15" dur="250" autoRev="1" fill="hold"/>
                                        <p:tgtEl>
                                          <p:spTgt spid="5126"/>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5136"/>
                                        </p:tgtEl>
                                      </p:cBhvr>
                                    </p:animEffect>
                                    <p:animScale>
                                      <p:cBhvr>
                                        <p:cTn id="19" dur="250" autoRev="1" fill="hold"/>
                                        <p:tgtEl>
                                          <p:spTgt spid="5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Shineapple | Pineapple Suit | OppoSuits">
            <a:extLst>
              <a:ext uri="{FF2B5EF4-FFF2-40B4-BE49-F238E27FC236}">
                <a16:creationId xmlns:a16="http://schemas.microsoft.com/office/drawing/2014/main" id="{B27B6CFB-78B0-98DC-3582-E728085E2D1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6045" r="17681"/>
          <a:stretch/>
        </p:blipFill>
        <p:spPr bwMode="auto">
          <a:xfrm>
            <a:off x="793173" y="1609060"/>
            <a:ext cx="2253988" cy="3376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64" name="Picture 20" descr="Quality female fashion wears available | Olist Women's Other Brands Dresses  For Sale In Nigeria">
            <a:extLst>
              <a:ext uri="{FF2B5EF4-FFF2-40B4-BE49-F238E27FC236}">
                <a16:creationId xmlns:a16="http://schemas.microsoft.com/office/drawing/2014/main" id="{D86EA941-E1B8-CFB7-F44A-F04E74BD458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1020" r="7247"/>
          <a:stretch/>
        </p:blipFill>
        <p:spPr bwMode="auto">
          <a:xfrm>
            <a:off x="793173" y="1631183"/>
            <a:ext cx="2253205" cy="3354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63D655A-1FD0-BF21-69B7-3BA724481127}"/>
              </a:ext>
            </a:extLst>
          </p:cNvPr>
          <p:cNvSpPr txBox="1"/>
          <p:nvPr/>
        </p:nvSpPr>
        <p:spPr>
          <a:xfrm>
            <a:off x="0" y="5229283"/>
            <a:ext cx="1219200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Clothing And Style </a:t>
            </a:r>
          </a:p>
        </p:txBody>
      </p:sp>
      <p:pic>
        <p:nvPicPr>
          <p:cNvPr id="6154" name="Picture 10" descr="girlwithcurves.com/ | Plus size pencil skirt, Curvy girl fashion, Plus size  fashion">
            <a:extLst>
              <a:ext uri="{FF2B5EF4-FFF2-40B4-BE49-F238E27FC236}">
                <a16:creationId xmlns:a16="http://schemas.microsoft.com/office/drawing/2014/main" id="{D214AB1E-ED4F-8B53-F306-F04A1C27BE3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6735" r="6735"/>
          <a:stretch/>
        </p:blipFill>
        <p:spPr bwMode="auto">
          <a:xfrm>
            <a:off x="9638387" y="1631182"/>
            <a:ext cx="1938840" cy="3379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2" name="Picture 8" descr="Men in kilts | BosGuy">
            <a:extLst>
              <a:ext uri="{FF2B5EF4-FFF2-40B4-BE49-F238E27FC236}">
                <a16:creationId xmlns:a16="http://schemas.microsoft.com/office/drawing/2014/main" id="{C5EC9D31-C602-D28D-451F-E97E7149A02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26811"/>
          <a:stretch/>
        </p:blipFill>
        <p:spPr bwMode="auto">
          <a:xfrm>
            <a:off x="6651341" y="1631182"/>
            <a:ext cx="1938840" cy="3379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8" name="Picture 14" descr="Wonderful Ankara Tops Styles Contemporary Women 2020">
            <a:extLst>
              <a:ext uri="{FF2B5EF4-FFF2-40B4-BE49-F238E27FC236}">
                <a16:creationId xmlns:a16="http://schemas.microsoft.com/office/drawing/2014/main" id="{EBF75CCC-1722-0404-26F0-3EB0E238349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1318" r="11320"/>
          <a:stretch/>
        </p:blipFill>
        <p:spPr bwMode="auto">
          <a:xfrm>
            <a:off x="3644161" y="1609994"/>
            <a:ext cx="2253987" cy="3379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6" name="Picture 12" descr="90s crazy patterned mens shirt | HOT MILK 90s mens womens streetwear">
            <a:extLst>
              <a:ext uri="{FF2B5EF4-FFF2-40B4-BE49-F238E27FC236}">
                <a16:creationId xmlns:a16="http://schemas.microsoft.com/office/drawing/2014/main" id="{C97250D3-59FC-D674-4153-E0D8C01DE8A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480814" y="1609993"/>
            <a:ext cx="2253986" cy="34009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8" name="Picture 4" descr="Wedding Suits &amp; Tuxedos For Women | SuitShop">
            <a:extLst>
              <a:ext uri="{FF2B5EF4-FFF2-40B4-BE49-F238E27FC236}">
                <a16:creationId xmlns:a16="http://schemas.microsoft.com/office/drawing/2014/main" id="{C7F8B23A-DB15-322A-B5FC-297063426CEE}"/>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b="2778"/>
          <a:stretch/>
        </p:blipFill>
        <p:spPr bwMode="auto">
          <a:xfrm>
            <a:off x="6513435" y="1609994"/>
            <a:ext cx="2360453" cy="3400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62" name="Picture 18" descr="The Big Men's Fashion Trend of 2022? Dressing Like a Tween - WSJ">
            <a:extLst>
              <a:ext uri="{FF2B5EF4-FFF2-40B4-BE49-F238E27FC236}">
                <a16:creationId xmlns:a16="http://schemas.microsoft.com/office/drawing/2014/main" id="{8F7F5E2C-89CE-57CB-BC3E-9C81BF210D46}"/>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653304" y="1605983"/>
            <a:ext cx="2253205" cy="3379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0F77C235-2516-E8A5-DB9F-780D875A7E31}"/>
              </a:ext>
            </a:extLst>
          </p:cNvPr>
          <p:cNvSpPr txBox="1"/>
          <p:nvPr/>
        </p:nvSpPr>
        <p:spPr>
          <a:xfrm>
            <a:off x="491791" y="518352"/>
            <a:ext cx="11210925" cy="744836"/>
          </a:xfrm>
          <a:prstGeom prst="rect">
            <a:avLst/>
          </a:prstGeom>
        </p:spPr>
        <p:txBody>
          <a:bodyPr vert="horz" lIns="91440" tIns="45720" rIns="91440" bIns="45720" rtlCol="0" anchor="ctr">
            <a:noAutofit/>
          </a:bodyPr>
          <a:lstStyle/>
          <a:p>
            <a:pPr lvl="0" algn="ctr">
              <a:lnSpc>
                <a:spcPct val="90000"/>
              </a:lnSpc>
              <a:spcBef>
                <a:spcPct val="0"/>
              </a:spcBef>
              <a:spcAft>
                <a:spcPts val="600"/>
              </a:spcAft>
              <a:defRPr/>
            </a:pPr>
            <a:r>
              <a:rPr lang="en-US" sz="6000" b="1" dirty="0">
                <a:solidFill>
                  <a:schemeClr val="bg1"/>
                </a:solidFill>
                <a:latin typeface="Calibri Light" panose="020F0302020204030204"/>
              </a:rPr>
              <a:t>What Can You Change?</a:t>
            </a:r>
          </a:p>
        </p:txBody>
      </p:sp>
    </p:spTree>
    <p:extLst>
      <p:ext uri="{BB962C8B-B14F-4D97-AF65-F5344CB8AC3E}">
        <p14:creationId xmlns:p14="http://schemas.microsoft.com/office/powerpoint/2010/main" val="401375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nodeType="withEffect">
                                  <p:stCondLst>
                                    <p:cond delay="1250"/>
                                  </p:stCondLst>
                                  <p:childTnLst>
                                    <p:animEffect transition="out" filter="fade">
                                      <p:cBhvr>
                                        <p:cTn id="6" dur="2000"/>
                                        <p:tgtEl>
                                          <p:spTgt spid="6164"/>
                                        </p:tgtEl>
                                      </p:cBhvr>
                                    </p:animEffect>
                                    <p:anim calcmode="lin" valueType="num">
                                      <p:cBhvr>
                                        <p:cTn id="7" dur="2000"/>
                                        <p:tgtEl>
                                          <p:spTgt spid="616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6164"/>
                                        </p:tgtEl>
                                        <p:attrNameLst>
                                          <p:attrName>ppt_h</p:attrName>
                                        </p:attrNameLst>
                                      </p:cBhvr>
                                      <p:tavLst>
                                        <p:tav tm="0">
                                          <p:val>
                                            <p:strVal val="ppt_h"/>
                                          </p:val>
                                        </p:tav>
                                        <p:tav tm="100000">
                                          <p:val>
                                            <p:strVal val="ppt_h"/>
                                          </p:val>
                                        </p:tav>
                                      </p:tavLst>
                                    </p:anim>
                                    <p:set>
                                      <p:cBhvr>
                                        <p:cTn id="9" dur="1" fill="hold">
                                          <p:stCondLst>
                                            <p:cond delay="1999"/>
                                          </p:stCondLst>
                                        </p:cTn>
                                        <p:tgtEl>
                                          <p:spTgt spid="6164"/>
                                        </p:tgtEl>
                                        <p:attrNameLst>
                                          <p:attrName>style.visibility</p:attrName>
                                        </p:attrNameLst>
                                      </p:cBhvr>
                                      <p:to>
                                        <p:strVal val="hidden"/>
                                      </p:to>
                                    </p:set>
                                  </p:childTnLst>
                                </p:cTn>
                              </p:par>
                              <p:par>
                                <p:cTn id="10" presetID="45" presetClass="exit" presetSubtype="0" fill="hold" nodeType="withEffect">
                                  <p:stCondLst>
                                    <p:cond delay="1250"/>
                                  </p:stCondLst>
                                  <p:childTnLst>
                                    <p:animEffect transition="out" filter="fade">
                                      <p:cBhvr>
                                        <p:cTn id="11" dur="2000"/>
                                        <p:tgtEl>
                                          <p:spTgt spid="6162"/>
                                        </p:tgtEl>
                                      </p:cBhvr>
                                    </p:animEffect>
                                    <p:anim calcmode="lin" valueType="num">
                                      <p:cBhvr>
                                        <p:cTn id="12" dur="2000"/>
                                        <p:tgtEl>
                                          <p:spTgt spid="616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6162"/>
                                        </p:tgtEl>
                                        <p:attrNameLst>
                                          <p:attrName>ppt_h</p:attrName>
                                        </p:attrNameLst>
                                      </p:cBhvr>
                                      <p:tavLst>
                                        <p:tav tm="0">
                                          <p:val>
                                            <p:strVal val="ppt_h"/>
                                          </p:val>
                                        </p:tav>
                                        <p:tav tm="100000">
                                          <p:val>
                                            <p:strVal val="ppt_h"/>
                                          </p:val>
                                        </p:tav>
                                      </p:tavLst>
                                    </p:anim>
                                    <p:set>
                                      <p:cBhvr>
                                        <p:cTn id="14" dur="1" fill="hold">
                                          <p:stCondLst>
                                            <p:cond delay="1999"/>
                                          </p:stCondLst>
                                        </p:cTn>
                                        <p:tgtEl>
                                          <p:spTgt spid="6162"/>
                                        </p:tgtEl>
                                        <p:attrNameLst>
                                          <p:attrName>style.visibility</p:attrName>
                                        </p:attrNameLst>
                                      </p:cBhvr>
                                      <p:to>
                                        <p:strVal val="hidden"/>
                                      </p:to>
                                    </p:set>
                                  </p:childTnLst>
                                </p:cTn>
                              </p:par>
                              <p:par>
                                <p:cTn id="15" presetID="45" presetClass="exit" presetSubtype="0" fill="hold" nodeType="withEffect">
                                  <p:stCondLst>
                                    <p:cond delay="1250"/>
                                  </p:stCondLst>
                                  <p:childTnLst>
                                    <p:animEffect transition="out" filter="fade">
                                      <p:cBhvr>
                                        <p:cTn id="16" dur="2000"/>
                                        <p:tgtEl>
                                          <p:spTgt spid="6148"/>
                                        </p:tgtEl>
                                      </p:cBhvr>
                                    </p:animEffect>
                                    <p:anim calcmode="lin" valueType="num">
                                      <p:cBhvr>
                                        <p:cTn id="17" dur="2000"/>
                                        <p:tgtEl>
                                          <p:spTgt spid="614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6148"/>
                                        </p:tgtEl>
                                        <p:attrNameLst>
                                          <p:attrName>ppt_h</p:attrName>
                                        </p:attrNameLst>
                                      </p:cBhvr>
                                      <p:tavLst>
                                        <p:tav tm="0">
                                          <p:val>
                                            <p:strVal val="ppt_h"/>
                                          </p:val>
                                        </p:tav>
                                        <p:tav tm="100000">
                                          <p:val>
                                            <p:strVal val="ppt_h"/>
                                          </p:val>
                                        </p:tav>
                                      </p:tavLst>
                                    </p:anim>
                                    <p:set>
                                      <p:cBhvr>
                                        <p:cTn id="19" dur="1" fill="hold">
                                          <p:stCondLst>
                                            <p:cond delay="1999"/>
                                          </p:stCondLst>
                                        </p:cTn>
                                        <p:tgtEl>
                                          <p:spTgt spid="6148"/>
                                        </p:tgtEl>
                                        <p:attrNameLst>
                                          <p:attrName>style.visibility</p:attrName>
                                        </p:attrNameLst>
                                      </p:cBhvr>
                                      <p:to>
                                        <p:strVal val="hidden"/>
                                      </p:to>
                                    </p:set>
                                  </p:childTnLst>
                                </p:cTn>
                              </p:par>
                              <p:par>
                                <p:cTn id="20" presetID="45" presetClass="exit" presetSubtype="0" fill="hold" nodeType="withEffect">
                                  <p:stCondLst>
                                    <p:cond delay="1250"/>
                                  </p:stCondLst>
                                  <p:childTnLst>
                                    <p:animEffect transition="out" filter="fade">
                                      <p:cBhvr>
                                        <p:cTn id="21" dur="1950"/>
                                        <p:tgtEl>
                                          <p:spTgt spid="6156"/>
                                        </p:tgtEl>
                                      </p:cBhvr>
                                    </p:animEffect>
                                    <p:anim calcmode="lin" valueType="num">
                                      <p:cBhvr>
                                        <p:cTn id="22" dur="1950"/>
                                        <p:tgtEl>
                                          <p:spTgt spid="615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3" dur="1950"/>
                                        <p:tgtEl>
                                          <p:spTgt spid="6156"/>
                                        </p:tgtEl>
                                        <p:attrNameLst>
                                          <p:attrName>ppt_h</p:attrName>
                                        </p:attrNameLst>
                                      </p:cBhvr>
                                      <p:tavLst>
                                        <p:tav tm="0">
                                          <p:val>
                                            <p:strVal val="ppt_h"/>
                                          </p:val>
                                        </p:tav>
                                        <p:tav tm="100000">
                                          <p:val>
                                            <p:strVal val="ppt_h"/>
                                          </p:val>
                                        </p:tav>
                                      </p:tavLst>
                                    </p:anim>
                                    <p:set>
                                      <p:cBhvr>
                                        <p:cTn id="24" dur="1" fill="hold">
                                          <p:stCondLst>
                                            <p:cond delay="1949"/>
                                          </p:stCondLst>
                                        </p:cTn>
                                        <p:tgtEl>
                                          <p:spTgt spid="61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15 Workplace Diversity and Inclusion Program Ideas">
            <a:extLst>
              <a:ext uri="{FF2B5EF4-FFF2-40B4-BE49-F238E27FC236}">
                <a16:creationId xmlns:a16="http://schemas.microsoft.com/office/drawing/2014/main" id="{57C7C560-1098-63BE-78DD-39693F14FD7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33830" y="1623047"/>
            <a:ext cx="6014100" cy="3259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2" name="Picture 2" descr="Cultural Values and Beliefs of the Latino Community">
            <a:extLst>
              <a:ext uri="{FF2B5EF4-FFF2-40B4-BE49-F238E27FC236}">
                <a16:creationId xmlns:a16="http://schemas.microsoft.com/office/drawing/2014/main" id="{3824B280-20D2-C38A-888F-AD884A37905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02420" y="1518861"/>
            <a:ext cx="5206255" cy="3467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44418E-C831-4D67-9AE9-924A71A70946}"/>
              </a:ext>
            </a:extLst>
          </p:cNvPr>
          <p:cNvSpPr txBox="1"/>
          <p:nvPr/>
        </p:nvSpPr>
        <p:spPr>
          <a:xfrm>
            <a:off x="0" y="5317240"/>
            <a:ext cx="12191999" cy="744836"/>
          </a:xfrm>
          <a:prstGeom prst="rect">
            <a:avLst/>
          </a:prstGeom>
        </p:spPr>
        <p:txBody>
          <a:bodyPr vert="horz" lIns="91440" tIns="45720" rIns="91440" bIns="45720" rtlCol="0" anchor="ctr">
            <a:noAutofit/>
          </a:bodyPr>
          <a:lstStyle/>
          <a:p>
            <a:pPr lvl="0" algn="ctr">
              <a:lnSpc>
                <a:spcPct val="90000"/>
              </a:lnSpc>
              <a:spcBef>
                <a:spcPct val="0"/>
              </a:spcBef>
              <a:spcAft>
                <a:spcPts val="600"/>
              </a:spcAft>
              <a:defRPr/>
            </a:pPr>
            <a:r>
              <a:rPr lang="en-US" sz="6000" dirty="0">
                <a:solidFill>
                  <a:schemeClr val="accent1">
                    <a:lumMod val="50000"/>
                  </a:schemeClr>
                </a:solidFill>
              </a:rPr>
              <a:t>Who You Spend Time With</a:t>
            </a:r>
          </a:p>
        </p:txBody>
      </p:sp>
      <p:cxnSp>
        <p:nvCxnSpPr>
          <p:cNvPr id="2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7176" name="Picture 8" descr="It's Time To Broaden Your Friend Group. Here's How To Start. | HuffPost Life">
            <a:extLst>
              <a:ext uri="{FF2B5EF4-FFF2-40B4-BE49-F238E27FC236}">
                <a16:creationId xmlns:a16="http://schemas.microsoft.com/office/drawing/2014/main" id="{538A9E46-EBAA-4036-F6C9-C521C1D7C51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44067" y="1568280"/>
            <a:ext cx="6103863" cy="3368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E95254AB-0972-F175-C0EF-B700B8DD24C4}"/>
              </a:ext>
            </a:extLst>
          </p:cNvPr>
          <p:cNvSpPr txBox="1"/>
          <p:nvPr/>
        </p:nvSpPr>
        <p:spPr>
          <a:xfrm>
            <a:off x="491791" y="518352"/>
            <a:ext cx="11210925" cy="744836"/>
          </a:xfrm>
          <a:prstGeom prst="rect">
            <a:avLst/>
          </a:prstGeom>
        </p:spPr>
        <p:txBody>
          <a:bodyPr vert="horz" lIns="91440" tIns="45720" rIns="91440" bIns="45720" rtlCol="0" anchor="ctr">
            <a:noAutofit/>
          </a:bodyPr>
          <a:lstStyle/>
          <a:p>
            <a:pPr lvl="0" algn="ctr">
              <a:lnSpc>
                <a:spcPct val="90000"/>
              </a:lnSpc>
              <a:spcBef>
                <a:spcPct val="0"/>
              </a:spcBef>
              <a:spcAft>
                <a:spcPts val="600"/>
              </a:spcAft>
              <a:defRPr/>
            </a:pPr>
            <a:r>
              <a:rPr lang="en-US" sz="6000" b="1" dirty="0">
                <a:solidFill>
                  <a:schemeClr val="bg1"/>
                </a:solidFill>
                <a:latin typeface="Calibri Light" panose="020F0302020204030204"/>
              </a:rPr>
              <a:t>What Can You Change?</a:t>
            </a:r>
          </a:p>
        </p:txBody>
      </p:sp>
    </p:spTree>
    <p:custDataLst>
      <p:tags r:id="rId1"/>
    </p:custDataLst>
    <p:extLst>
      <p:ext uri="{BB962C8B-B14F-4D97-AF65-F5344CB8AC3E}">
        <p14:creationId xmlns:p14="http://schemas.microsoft.com/office/powerpoint/2010/main" val="135269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176"/>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fade">
                                      <p:cBhvr>
                                        <p:cTn id="10" dur="25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242"/>
                                        </p:tgtEl>
                                        <p:attrNameLst>
                                          <p:attrName>style.visibility</p:attrName>
                                        </p:attrNameLst>
                                      </p:cBhvr>
                                      <p:to>
                                        <p:strVal val="hidden"/>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7174"/>
                                        </p:tgtEl>
                                        <p:attrNameLst>
                                          <p:attrName>style.visibility</p:attrName>
                                        </p:attrNameLst>
                                      </p:cBhvr>
                                      <p:to>
                                        <p:strVal val="visible"/>
                                      </p:to>
                                    </p:set>
                                    <p:animEffect transition="in" filter="fade">
                                      <p:cBhvr>
                                        <p:cTn id="18" dur="2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D08090-B702-A8BE-CB9E-58EAA409F0BD}"/>
              </a:ext>
            </a:extLst>
          </p:cNvPr>
          <p:cNvSpPr txBox="1"/>
          <p:nvPr/>
        </p:nvSpPr>
        <p:spPr>
          <a:xfrm>
            <a:off x="0" y="1600568"/>
            <a:ext cx="12192000" cy="3046988"/>
          </a:xfrm>
          <a:prstGeom prst="rect">
            <a:avLst/>
          </a:prstGeom>
          <a:noFill/>
        </p:spPr>
        <p:txBody>
          <a:bodyPr wrap="square">
            <a:spAutoFit/>
          </a:bodyPr>
          <a:lstStyle/>
          <a:p>
            <a:pPr algn="ctr"/>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What Can’t You Change?</a:t>
            </a:r>
            <a:endParaRPr lang="en-US" sz="9600" dirty="0"/>
          </a:p>
        </p:txBody>
      </p:sp>
    </p:spTree>
    <p:extLst>
      <p:ext uri="{BB962C8B-B14F-4D97-AF65-F5344CB8AC3E}">
        <p14:creationId xmlns:p14="http://schemas.microsoft.com/office/powerpoint/2010/main" val="323179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What should you do if you're in a car stuck on train tracks?">
            <a:extLst>
              <a:ext uri="{FF2B5EF4-FFF2-40B4-BE49-F238E27FC236}">
                <a16:creationId xmlns:a16="http://schemas.microsoft.com/office/drawing/2014/main" id="{8C788C7A-9BE8-7A22-0552-30A226A952B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176" t="5719" b="8730"/>
          <a:stretch/>
        </p:blipFill>
        <p:spPr bwMode="auto">
          <a:xfrm>
            <a:off x="889123" y="1952664"/>
            <a:ext cx="4649405" cy="2711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70" name="Picture 6" descr="North Dakota car insurance laws">
            <a:extLst>
              <a:ext uri="{FF2B5EF4-FFF2-40B4-BE49-F238E27FC236}">
                <a16:creationId xmlns:a16="http://schemas.microsoft.com/office/drawing/2014/main" id="{A0F2B400-ED76-8362-DCB2-B0FB11E3DE4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267"/>
          <a:stretch/>
        </p:blipFill>
        <p:spPr bwMode="auto">
          <a:xfrm>
            <a:off x="6974717" y="1952664"/>
            <a:ext cx="4649405" cy="2675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44418E-C831-4D67-9AE9-924A71A70946}"/>
              </a:ext>
            </a:extLst>
          </p:cNvPr>
          <p:cNvSpPr txBox="1"/>
          <p:nvPr/>
        </p:nvSpPr>
        <p:spPr>
          <a:xfrm>
            <a:off x="0" y="5317240"/>
            <a:ext cx="12191999"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chemeClr val="accent1">
                    <a:lumMod val="50000"/>
                  </a:schemeClr>
                </a:solidFill>
                <a:effectLst/>
                <a:uLnTx/>
                <a:uFillTx/>
                <a:latin typeface="Calibri Light" panose="020F0302020204030204"/>
                <a:ea typeface="+mn-ea"/>
                <a:cs typeface="+mn-cs"/>
              </a:rPr>
              <a:t>Traffic</a:t>
            </a:r>
            <a:r>
              <a:rPr kumimoji="0" lang="en-US" sz="48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 </a:t>
            </a:r>
          </a:p>
        </p:txBody>
      </p:sp>
      <p:cxnSp>
        <p:nvCxnSpPr>
          <p:cNvPr id="2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3A85613-ECAF-549F-F893-57A7E037D844}"/>
              </a:ext>
            </a:extLst>
          </p:cNvPr>
          <p:cNvSpPr txBox="1"/>
          <p:nvPr/>
        </p:nvSpPr>
        <p:spPr>
          <a:xfrm>
            <a:off x="491791" y="518352"/>
            <a:ext cx="11210925" cy="744836"/>
          </a:xfrm>
          <a:prstGeom prst="rect">
            <a:avLst/>
          </a:prstGeom>
        </p:spPr>
        <p:txBody>
          <a:bodyPr vert="horz" lIns="91440" tIns="45720" rIns="91440" bIns="45720" rtlCol="0" anchor="ctr">
            <a:noAutofit/>
          </a:bodyPr>
          <a:lstStyle/>
          <a:p>
            <a:pPr lvl="0" algn="ctr">
              <a:lnSpc>
                <a:spcPct val="90000"/>
              </a:lnSpc>
              <a:spcBef>
                <a:spcPct val="0"/>
              </a:spcBef>
              <a:spcAft>
                <a:spcPts val="600"/>
              </a:spcAft>
              <a:defRPr/>
            </a:pPr>
            <a:r>
              <a:rPr lang="en-US" sz="6000" b="1" dirty="0">
                <a:solidFill>
                  <a:schemeClr val="bg1"/>
                </a:solidFill>
                <a:latin typeface="Calibri Light" panose="020F0302020204030204"/>
              </a:rPr>
              <a:t>What </a:t>
            </a:r>
            <a:r>
              <a:rPr lang="en-US" sz="6000" b="1" i="1" dirty="0">
                <a:solidFill>
                  <a:schemeClr val="bg1"/>
                </a:solidFill>
                <a:latin typeface="Calibri Light" panose="020F0302020204030204"/>
              </a:rPr>
              <a:t>Can’t</a:t>
            </a:r>
            <a:r>
              <a:rPr lang="en-US" sz="6000" b="1" dirty="0">
                <a:solidFill>
                  <a:schemeClr val="bg1"/>
                </a:solidFill>
                <a:latin typeface="Calibri Light" panose="020F0302020204030204"/>
              </a:rPr>
              <a:t> You Change?</a:t>
            </a:r>
          </a:p>
        </p:txBody>
      </p:sp>
    </p:spTree>
    <p:extLst>
      <p:ext uri="{BB962C8B-B14F-4D97-AF65-F5344CB8AC3E}">
        <p14:creationId xmlns:p14="http://schemas.microsoft.com/office/powerpoint/2010/main" val="3765175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0 Funny &quot;Why Did the Chicken Cross the Road&quot; Jokes | Reader's Digest">
            <a:extLst>
              <a:ext uri="{FF2B5EF4-FFF2-40B4-BE49-F238E27FC236}">
                <a16:creationId xmlns:a16="http://schemas.microsoft.com/office/drawing/2014/main" id="{39F27996-F31F-6991-B233-E2B7C8877F0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8381" y="1741747"/>
            <a:ext cx="4382815" cy="29223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70" name="Picture 6" descr="North Dakota car insurance laws">
            <a:extLst>
              <a:ext uri="{FF2B5EF4-FFF2-40B4-BE49-F238E27FC236}">
                <a16:creationId xmlns:a16="http://schemas.microsoft.com/office/drawing/2014/main" id="{A0F2B400-ED76-8362-DCB2-B0FB11E3DE4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267"/>
          <a:stretch/>
        </p:blipFill>
        <p:spPr bwMode="auto">
          <a:xfrm>
            <a:off x="7338992" y="2192441"/>
            <a:ext cx="3946569" cy="2271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44418E-C831-4D67-9AE9-924A71A70946}"/>
              </a:ext>
            </a:extLst>
          </p:cNvPr>
          <p:cNvSpPr txBox="1"/>
          <p:nvPr/>
        </p:nvSpPr>
        <p:spPr>
          <a:xfrm>
            <a:off x="0" y="5317240"/>
            <a:ext cx="12191999"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chemeClr val="accent1">
                    <a:lumMod val="50000"/>
                  </a:schemeClr>
                </a:solidFill>
                <a:effectLst/>
                <a:uLnTx/>
                <a:uFillTx/>
                <a:latin typeface="Calibri Light" panose="020F0302020204030204"/>
                <a:ea typeface="+mn-ea"/>
                <a:cs typeface="+mn-cs"/>
              </a:rPr>
              <a:t>Traffic</a:t>
            </a:r>
            <a:r>
              <a:rPr kumimoji="0" lang="en-US" sz="4800" b="1" i="0" u="none" strike="noStrike" kern="1200" cap="none" spc="0" normalizeH="0" baseline="0" noProof="0" dirty="0">
                <a:ln>
                  <a:noFill/>
                </a:ln>
                <a:solidFill>
                  <a:schemeClr val="accent1">
                    <a:lumMod val="50000"/>
                  </a:schemeClr>
                </a:solidFill>
                <a:effectLst/>
                <a:uLnTx/>
                <a:uFillTx/>
                <a:latin typeface="Calibri Light" panose="020F0302020204030204"/>
                <a:ea typeface="+mn-ea"/>
                <a:cs typeface="+mn-cs"/>
              </a:rPr>
              <a:t> </a:t>
            </a:r>
          </a:p>
        </p:txBody>
      </p:sp>
      <p:cxnSp>
        <p:nvCxnSpPr>
          <p:cNvPr id="2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1266" name="Picture 2" descr="Post-COVID L.A. traffic analysis: Has rush hour changed? - Los Angeles Times">
            <a:extLst>
              <a:ext uri="{FF2B5EF4-FFF2-40B4-BE49-F238E27FC236}">
                <a16:creationId xmlns:a16="http://schemas.microsoft.com/office/drawing/2014/main" id="{BE0CAC6D-2D0D-C0DC-FDD8-78E9BF0DF42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19683"/>
          <a:stretch/>
        </p:blipFill>
        <p:spPr bwMode="auto">
          <a:xfrm>
            <a:off x="6636156" y="1741746"/>
            <a:ext cx="4649405" cy="2922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03A85613-ECAF-549F-F893-57A7E037D844}"/>
              </a:ext>
            </a:extLst>
          </p:cNvPr>
          <p:cNvSpPr txBox="1"/>
          <p:nvPr/>
        </p:nvSpPr>
        <p:spPr>
          <a:xfrm>
            <a:off x="491791" y="518352"/>
            <a:ext cx="11210925" cy="744836"/>
          </a:xfrm>
          <a:prstGeom prst="rect">
            <a:avLst/>
          </a:prstGeom>
        </p:spPr>
        <p:txBody>
          <a:bodyPr vert="horz" lIns="91440" tIns="45720" rIns="91440" bIns="45720" rtlCol="0" anchor="ctr">
            <a:noAutofit/>
          </a:bodyPr>
          <a:lstStyle/>
          <a:p>
            <a:pPr lvl="0" algn="ctr">
              <a:lnSpc>
                <a:spcPct val="90000"/>
              </a:lnSpc>
              <a:spcBef>
                <a:spcPct val="0"/>
              </a:spcBef>
              <a:spcAft>
                <a:spcPts val="600"/>
              </a:spcAft>
              <a:defRPr/>
            </a:pPr>
            <a:r>
              <a:rPr lang="en-US" sz="6000" b="1" dirty="0">
                <a:solidFill>
                  <a:schemeClr val="bg1"/>
                </a:solidFill>
                <a:latin typeface="Calibri Light" panose="020F0302020204030204"/>
              </a:rPr>
              <a:t>What </a:t>
            </a:r>
            <a:r>
              <a:rPr lang="en-US" sz="6000" b="1" i="1" dirty="0">
                <a:solidFill>
                  <a:schemeClr val="bg1"/>
                </a:solidFill>
                <a:latin typeface="Calibri Light" panose="020F0302020204030204"/>
              </a:rPr>
              <a:t>Can’t</a:t>
            </a:r>
            <a:r>
              <a:rPr lang="en-US" sz="6000" b="1" dirty="0">
                <a:solidFill>
                  <a:schemeClr val="bg1"/>
                </a:solidFill>
                <a:latin typeface="Calibri Light" panose="020F0302020204030204"/>
              </a:rPr>
              <a:t> You Change?</a:t>
            </a:r>
          </a:p>
        </p:txBody>
      </p:sp>
    </p:spTree>
    <p:extLst>
      <p:ext uri="{BB962C8B-B14F-4D97-AF65-F5344CB8AC3E}">
        <p14:creationId xmlns:p14="http://schemas.microsoft.com/office/powerpoint/2010/main" val="204402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44418E-C831-4D67-9AE9-924A71A70946}"/>
              </a:ext>
            </a:extLst>
          </p:cNvPr>
          <p:cNvSpPr txBox="1"/>
          <p:nvPr/>
        </p:nvSpPr>
        <p:spPr>
          <a:xfrm>
            <a:off x="0" y="5317240"/>
            <a:ext cx="12191999" cy="73655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chemeClr val="accent1">
                    <a:lumMod val="50000"/>
                  </a:schemeClr>
                </a:solidFill>
                <a:effectLst/>
                <a:uLnTx/>
                <a:uFillTx/>
                <a:latin typeface="Calibri Light" panose="020F0302020204030204"/>
                <a:ea typeface="+mn-ea"/>
                <a:cs typeface="+mn-cs"/>
              </a:rPr>
              <a:t>Weather</a:t>
            </a:r>
          </a:p>
        </p:txBody>
      </p:sp>
      <p:cxnSp>
        <p:nvCxnSpPr>
          <p:cNvPr id="2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A09D49E-05DA-ACD0-80F9-410C5911B891}"/>
              </a:ext>
            </a:extLst>
          </p:cNvPr>
          <p:cNvSpPr txBox="1"/>
          <p:nvPr/>
        </p:nvSpPr>
        <p:spPr>
          <a:xfrm>
            <a:off x="-35006" y="1890914"/>
            <a:ext cx="7266850"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a:t>
            </a:r>
            <a:r>
              <a:rPr lang="en-US" sz="4000" noProof="0" dirty="0">
                <a:solidFill>
                  <a:prstClr val="white"/>
                </a:solidFill>
                <a:latin typeface="Calibri" panose="020F0502020204030204"/>
              </a:rPr>
              <a:t>Y</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ou can plan a pretty picnic, but you can't predict the weather”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3200" i="1" noProof="0" dirty="0">
                <a:solidFill>
                  <a:prstClr val="white"/>
                </a:solidFill>
                <a:latin typeface="Calibri" panose="020F0502020204030204"/>
              </a:rPr>
              <a:t>- Andre 3000 -</a:t>
            </a:r>
            <a:endParaRPr kumimoji="0" lang="en-US" sz="3200" b="0" i="1" u="none" strike="noStrike" kern="1200" cap="none" spc="0" normalizeH="0" baseline="0" noProof="0" dirty="0">
              <a:ln>
                <a:noFill/>
              </a:ln>
              <a:solidFill>
                <a:prstClr val="white"/>
              </a:solidFill>
              <a:effectLst/>
              <a:uLnTx/>
              <a:uFillTx/>
              <a:latin typeface="Calibri" panose="020F0502020204030204"/>
            </a:endParaRPr>
          </a:p>
        </p:txBody>
      </p:sp>
      <p:pic>
        <p:nvPicPr>
          <p:cNvPr id="8206" name="Picture 14" descr="Miracle in the Rain | AASCEND.org">
            <a:extLst>
              <a:ext uri="{FF2B5EF4-FFF2-40B4-BE49-F238E27FC236}">
                <a16:creationId xmlns:a16="http://schemas.microsoft.com/office/drawing/2014/main" id="{F76FA0F4-2249-1770-3207-2F80C0EB6AB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67711" y="1405436"/>
            <a:ext cx="3720259" cy="3694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E26AEC34-2DBC-7B6F-9D14-8F41CE6B8C1F}"/>
              </a:ext>
            </a:extLst>
          </p:cNvPr>
          <p:cNvSpPr txBox="1"/>
          <p:nvPr/>
        </p:nvSpPr>
        <p:spPr>
          <a:xfrm>
            <a:off x="491791" y="518352"/>
            <a:ext cx="11210925" cy="744836"/>
          </a:xfrm>
          <a:prstGeom prst="rect">
            <a:avLst/>
          </a:prstGeom>
        </p:spPr>
        <p:txBody>
          <a:bodyPr vert="horz" lIns="91440" tIns="45720" rIns="91440" bIns="45720" rtlCol="0" anchor="ctr">
            <a:noAutofit/>
          </a:bodyPr>
          <a:lstStyle/>
          <a:p>
            <a:pPr lvl="0" algn="ctr">
              <a:lnSpc>
                <a:spcPct val="90000"/>
              </a:lnSpc>
              <a:spcBef>
                <a:spcPct val="0"/>
              </a:spcBef>
              <a:spcAft>
                <a:spcPts val="600"/>
              </a:spcAft>
              <a:defRPr/>
            </a:pPr>
            <a:r>
              <a:rPr lang="en-US" sz="6000" b="1" dirty="0">
                <a:solidFill>
                  <a:schemeClr val="bg1"/>
                </a:solidFill>
                <a:latin typeface="Calibri Light" panose="020F0302020204030204"/>
              </a:rPr>
              <a:t>What </a:t>
            </a:r>
            <a:r>
              <a:rPr lang="en-US" sz="6000" b="1" i="1" dirty="0">
                <a:solidFill>
                  <a:schemeClr val="bg1"/>
                </a:solidFill>
                <a:latin typeface="Calibri Light" panose="020F0302020204030204"/>
              </a:rPr>
              <a:t>Can’t</a:t>
            </a:r>
            <a:r>
              <a:rPr lang="en-US" sz="6000" b="1" dirty="0">
                <a:solidFill>
                  <a:schemeClr val="bg1"/>
                </a:solidFill>
                <a:latin typeface="Calibri Light" panose="020F0302020204030204"/>
              </a:rPr>
              <a:t> You Change?</a:t>
            </a:r>
          </a:p>
        </p:txBody>
      </p:sp>
      <p:pic>
        <p:nvPicPr>
          <p:cNvPr id="8200" name="Picture 8" descr="Cold Weather Health Risks: A Detailed Guide | Everyday Health">
            <a:extLst>
              <a:ext uri="{FF2B5EF4-FFF2-40B4-BE49-F238E27FC236}">
                <a16:creationId xmlns:a16="http://schemas.microsoft.com/office/drawing/2014/main" id="{1974A995-7D72-F4A3-3E04-C66B2BCEF54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8427"/>
          <a:stretch/>
        </p:blipFill>
        <p:spPr bwMode="auto">
          <a:xfrm>
            <a:off x="1292510" y="1685801"/>
            <a:ext cx="3839516" cy="3017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8" name="Picture 6" descr="The Medical Minute: Extreme heat? Take these steps to stay cool and avoid  an ER visit - Penn State Health News">
            <a:extLst>
              <a:ext uri="{FF2B5EF4-FFF2-40B4-BE49-F238E27FC236}">
                <a16:creationId xmlns:a16="http://schemas.microsoft.com/office/drawing/2014/main" id="{CD6D380B-BD38-89D9-556A-5614D5E755F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11367" y="1756620"/>
            <a:ext cx="4354611" cy="2903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434" name="Picture 2" descr="The Weather and Climate in Los Angeles">
            <a:extLst>
              <a:ext uri="{FF2B5EF4-FFF2-40B4-BE49-F238E27FC236}">
                <a16:creationId xmlns:a16="http://schemas.microsoft.com/office/drawing/2014/main" id="{EEC7D662-EE7C-1B90-F089-F9BB3D55690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52552" y="1660813"/>
            <a:ext cx="4486551" cy="3042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4" name="Picture 2" descr="Typhoon Mangkhut: South China battered by deadly storm - BBC News">
            <a:extLst>
              <a:ext uri="{FF2B5EF4-FFF2-40B4-BE49-F238E27FC236}">
                <a16:creationId xmlns:a16="http://schemas.microsoft.com/office/drawing/2014/main" id="{3C4B1344-9586-3729-471D-5FA70997DC3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20419" r="25997"/>
          <a:stretch/>
        </p:blipFill>
        <p:spPr bwMode="auto">
          <a:xfrm>
            <a:off x="7882010" y="1420520"/>
            <a:ext cx="3459089" cy="3631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202" name="Picture 10" descr="How to Handle Really Hot Weather">
            <a:extLst>
              <a:ext uri="{FF2B5EF4-FFF2-40B4-BE49-F238E27FC236}">
                <a16:creationId xmlns:a16="http://schemas.microsoft.com/office/drawing/2014/main" id="{B8BD7361-C6BC-1B96-3228-898873FD885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288993" y="1660812"/>
            <a:ext cx="4544458" cy="3078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6" name="Picture 4" descr="Guy Stuck In Snow - Engledow Group">
            <a:extLst>
              <a:ext uri="{FF2B5EF4-FFF2-40B4-BE49-F238E27FC236}">
                <a16:creationId xmlns:a16="http://schemas.microsoft.com/office/drawing/2014/main" id="{7EC1D14C-CC8C-C016-9BB5-8EBF66C68D5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288993" y="1733614"/>
            <a:ext cx="4400633" cy="2926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021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202"/>
                                        </p:tgtEl>
                                        <p:attrNameLst>
                                          <p:attrName>style.visibility</p:attrName>
                                        </p:attrNameLst>
                                      </p:cBhvr>
                                      <p:to>
                                        <p:strVal val="visible"/>
                                      </p:to>
                                    </p:set>
                                  </p:childTnLst>
                                </p:cTn>
                              </p:par>
                            </p:childTnLst>
                          </p:cTn>
                        </p:par>
                        <p:par>
                          <p:cTn id="10" fill="hold">
                            <p:stCondLst>
                              <p:cond delay="0"/>
                            </p:stCondLst>
                            <p:childTnLst>
                              <p:par>
                                <p:cTn id="11" presetID="1" presetClass="exit" presetSubtype="0" fill="hold" nodeType="afterEffect">
                                  <p:stCondLst>
                                    <p:cond delay="2000"/>
                                  </p:stCondLst>
                                  <p:childTnLst>
                                    <p:set>
                                      <p:cBhvr>
                                        <p:cTn id="12" dur="1" fill="hold">
                                          <p:stCondLst>
                                            <p:cond delay="0"/>
                                          </p:stCondLst>
                                        </p:cTn>
                                        <p:tgtEl>
                                          <p:spTgt spid="18434"/>
                                        </p:tgtEl>
                                        <p:attrNameLst>
                                          <p:attrName>style.visibility</p:attrName>
                                        </p:attrNameLst>
                                      </p:cBhvr>
                                      <p:to>
                                        <p:strVal val="hidden"/>
                                      </p:to>
                                    </p:set>
                                  </p:childTnLst>
                                </p:cTn>
                              </p:par>
                            </p:childTnLst>
                          </p:cTn>
                        </p:par>
                        <p:par>
                          <p:cTn id="13" fill="hold">
                            <p:stCondLst>
                              <p:cond delay="2000"/>
                            </p:stCondLst>
                            <p:childTnLst>
                              <p:par>
                                <p:cTn id="14" presetID="1" presetClass="exit" presetSubtype="0" fill="hold" nodeType="afterEffect">
                                  <p:stCondLst>
                                    <p:cond delay="0"/>
                                  </p:stCondLst>
                                  <p:childTnLst>
                                    <p:set>
                                      <p:cBhvr>
                                        <p:cTn id="15" dur="1" fill="hold">
                                          <p:stCondLst>
                                            <p:cond delay="0"/>
                                          </p:stCondLst>
                                        </p:cTn>
                                        <p:tgtEl>
                                          <p:spTgt spid="8202"/>
                                        </p:tgtEl>
                                        <p:attrNameLst>
                                          <p:attrName>style.visibility</p:attrName>
                                        </p:attrNameLst>
                                      </p:cBhvr>
                                      <p:to>
                                        <p:strVal val="hidden"/>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8198"/>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0"/>
                                          </p:stCondLst>
                                        </p:cTn>
                                        <p:tgtEl>
                                          <p:spTgt spid="8196"/>
                                        </p:tgtEl>
                                        <p:attrNameLst>
                                          <p:attrName>style.visibility</p:attrName>
                                        </p:attrNameLst>
                                      </p:cBhvr>
                                      <p:to>
                                        <p:strVal val="visible"/>
                                      </p:to>
                                    </p:set>
                                  </p:childTnLst>
                                </p:cTn>
                              </p:par>
                            </p:childTnLst>
                          </p:cTn>
                        </p:par>
                        <p:par>
                          <p:cTn id="22" fill="hold">
                            <p:stCondLst>
                              <p:cond delay="2000"/>
                            </p:stCondLst>
                            <p:childTnLst>
                              <p:par>
                                <p:cTn id="23" presetID="1" presetClass="exit" presetSubtype="0" fill="hold" nodeType="afterEffect">
                                  <p:stCondLst>
                                    <p:cond delay="2000"/>
                                  </p:stCondLst>
                                  <p:childTnLst>
                                    <p:set>
                                      <p:cBhvr>
                                        <p:cTn id="24" dur="1" fill="hold">
                                          <p:stCondLst>
                                            <p:cond delay="0"/>
                                          </p:stCondLst>
                                        </p:cTn>
                                        <p:tgtEl>
                                          <p:spTgt spid="8198"/>
                                        </p:tgtEl>
                                        <p:attrNameLst>
                                          <p:attrName>style.visibility</p:attrName>
                                        </p:attrNameLst>
                                      </p:cBhvr>
                                      <p:to>
                                        <p:strVal val="hidden"/>
                                      </p:to>
                                    </p:set>
                                  </p:childTnLst>
                                </p:cTn>
                              </p:par>
                              <p:par>
                                <p:cTn id="25" presetID="1" presetClass="exit" presetSubtype="0" fill="hold" nodeType="withEffect">
                                  <p:stCondLst>
                                    <p:cond delay="2000"/>
                                  </p:stCondLst>
                                  <p:childTnLst>
                                    <p:set>
                                      <p:cBhvr>
                                        <p:cTn id="26" dur="1" fill="hold">
                                          <p:stCondLst>
                                            <p:cond delay="0"/>
                                          </p:stCondLst>
                                        </p:cTn>
                                        <p:tgtEl>
                                          <p:spTgt spid="8196"/>
                                        </p:tgtEl>
                                        <p:attrNameLst>
                                          <p:attrName>style.visibility</p:attrName>
                                        </p:attrNameLst>
                                      </p:cBhvr>
                                      <p:to>
                                        <p:strVal val="hidden"/>
                                      </p:to>
                                    </p:set>
                                  </p:childTnLst>
                                </p:cTn>
                              </p:par>
                            </p:childTnLst>
                          </p:cTn>
                        </p:par>
                        <p:par>
                          <p:cTn id="27" fill="hold">
                            <p:stCondLst>
                              <p:cond delay="4000"/>
                            </p:stCondLst>
                            <p:childTnLst>
                              <p:par>
                                <p:cTn id="28" presetID="1" presetClass="entr" presetSubtype="0" fill="hold" nodeType="afterEffect">
                                  <p:stCondLst>
                                    <p:cond delay="0"/>
                                  </p:stCondLst>
                                  <p:childTnLst>
                                    <p:set>
                                      <p:cBhvr>
                                        <p:cTn id="29" dur="1" fill="hold">
                                          <p:stCondLst>
                                            <p:cond delay="0"/>
                                          </p:stCondLst>
                                        </p:cTn>
                                        <p:tgtEl>
                                          <p:spTgt spid="8200"/>
                                        </p:tgtEl>
                                        <p:attrNameLst>
                                          <p:attrName>style.visibility</p:attrName>
                                        </p:attrNameLst>
                                      </p:cBhvr>
                                      <p:to>
                                        <p:strVal val="visible"/>
                                      </p:to>
                                    </p:set>
                                  </p:childTnLst>
                                </p:cTn>
                              </p:par>
                            </p:childTnLst>
                          </p:cTn>
                        </p:par>
                        <p:par>
                          <p:cTn id="30" fill="hold">
                            <p:stCondLst>
                              <p:cond delay="4000"/>
                            </p:stCondLst>
                            <p:childTnLst>
                              <p:par>
                                <p:cTn id="31" presetID="1" presetClass="entr" presetSubtype="0" fill="hold" nodeType="afterEffect">
                                  <p:stCondLst>
                                    <p:cond delay="0"/>
                                  </p:stCondLst>
                                  <p:childTnLst>
                                    <p:set>
                                      <p:cBhvr>
                                        <p:cTn id="32" dur="1" fill="hold">
                                          <p:stCondLst>
                                            <p:cond delay="0"/>
                                          </p:stCondLst>
                                        </p:cTn>
                                        <p:tgtEl>
                                          <p:spTgt spid="8194"/>
                                        </p:tgtEl>
                                        <p:attrNameLst>
                                          <p:attrName>style.visibility</p:attrName>
                                        </p:attrNameLst>
                                      </p:cBhvr>
                                      <p:to>
                                        <p:strVal val="visible"/>
                                      </p:to>
                                    </p:set>
                                  </p:childTnLst>
                                </p:cTn>
                              </p:par>
                            </p:childTnLst>
                          </p:cTn>
                        </p:par>
                        <p:par>
                          <p:cTn id="33" fill="hold">
                            <p:stCondLst>
                              <p:cond delay="4000"/>
                            </p:stCondLst>
                            <p:childTnLst>
                              <p:par>
                                <p:cTn id="34" presetID="1" presetClass="exit" presetSubtype="0" fill="hold" nodeType="afterEffect">
                                  <p:stCondLst>
                                    <p:cond delay="2000"/>
                                  </p:stCondLst>
                                  <p:childTnLst>
                                    <p:set>
                                      <p:cBhvr>
                                        <p:cTn id="35" dur="1" fill="hold">
                                          <p:stCondLst>
                                            <p:cond delay="0"/>
                                          </p:stCondLst>
                                        </p:cTn>
                                        <p:tgtEl>
                                          <p:spTgt spid="8200"/>
                                        </p:tgtEl>
                                        <p:attrNameLst>
                                          <p:attrName>style.visibility</p:attrName>
                                        </p:attrNameLst>
                                      </p:cBhvr>
                                      <p:to>
                                        <p:strVal val="hidden"/>
                                      </p:to>
                                    </p:set>
                                  </p:childTnLst>
                                </p:cTn>
                              </p:par>
                              <p:par>
                                <p:cTn id="36" presetID="1" presetClass="exit" presetSubtype="0" fill="hold" nodeType="withEffect">
                                  <p:stCondLst>
                                    <p:cond delay="2000"/>
                                  </p:stCondLst>
                                  <p:childTnLst>
                                    <p:set>
                                      <p:cBhvr>
                                        <p:cTn id="37" dur="1" fill="hold">
                                          <p:stCondLst>
                                            <p:cond delay="0"/>
                                          </p:stCondLst>
                                        </p:cTn>
                                        <p:tgtEl>
                                          <p:spTgt spid="8194"/>
                                        </p:tgtEl>
                                        <p:attrNameLst>
                                          <p:attrName>style.visibility</p:attrName>
                                        </p:attrNameLst>
                                      </p:cBhvr>
                                      <p:to>
                                        <p:strVal val="hidden"/>
                                      </p:to>
                                    </p:set>
                                  </p:childTnLst>
                                </p:cTn>
                              </p:par>
                            </p:childTnLst>
                          </p:cTn>
                        </p:par>
                        <p:par>
                          <p:cTn id="38" fill="hold">
                            <p:stCondLst>
                              <p:cond delay="6000"/>
                            </p:stCondLst>
                            <p:childTnLst>
                              <p:par>
                                <p:cTn id="39" presetID="10" presetClass="entr" presetSubtype="0" fill="hold" nodeType="afterEffect">
                                  <p:stCondLst>
                                    <p:cond delay="0"/>
                                  </p:stCondLst>
                                  <p:childTnLst>
                                    <p:set>
                                      <p:cBhvr>
                                        <p:cTn id="40" dur="1" fill="hold">
                                          <p:stCondLst>
                                            <p:cond delay="0"/>
                                          </p:stCondLst>
                                        </p:cTn>
                                        <p:tgtEl>
                                          <p:spTgt spid="8206"/>
                                        </p:tgtEl>
                                        <p:attrNameLst>
                                          <p:attrName>style.visibility</p:attrName>
                                        </p:attrNameLst>
                                      </p:cBhvr>
                                      <p:to>
                                        <p:strVal val="visible"/>
                                      </p:to>
                                    </p:set>
                                    <p:animEffect transition="in" filter="fade">
                                      <p:cBhvr>
                                        <p:cTn id="41" dur="500"/>
                                        <p:tgtEl>
                                          <p:spTgt spid="820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652C910-E178-45CC-8C56-A59041644EEC}"/>
              </a:ext>
            </a:extLst>
          </p:cNvPr>
          <p:cNvSpPr>
            <a:spLocks noGrp="1"/>
          </p:cNvSpPr>
          <p:nvPr>
            <p:ph idx="1"/>
          </p:nvPr>
        </p:nvSpPr>
        <p:spPr>
          <a:xfrm>
            <a:off x="745961" y="1483667"/>
            <a:ext cx="10347158" cy="4483996"/>
          </a:xfrm>
        </p:spPr>
        <p:txBody>
          <a:bodyPr>
            <a:normAutofit/>
          </a:bodyPr>
          <a:lstStyle/>
          <a:p>
            <a:pPr marL="0" indent="0">
              <a:lnSpc>
                <a:spcPct val="100000"/>
              </a:lnSpc>
              <a:spcBef>
                <a:spcPts val="0"/>
              </a:spcBef>
              <a:spcAft>
                <a:spcPts val="600"/>
              </a:spcAft>
              <a:buNone/>
            </a:pPr>
            <a:r>
              <a:rPr lang="en-US" sz="4300" dirty="0">
                <a:solidFill>
                  <a:schemeClr val="bg1"/>
                </a:solidFill>
              </a:rPr>
              <a:t>By the end of this course, participants will be able to:</a:t>
            </a:r>
          </a:p>
          <a:p>
            <a:pPr marL="914400" indent="-457200">
              <a:lnSpc>
                <a:spcPct val="100000"/>
              </a:lnSpc>
              <a:spcBef>
                <a:spcPts val="0"/>
              </a:spcBef>
              <a:spcAft>
                <a:spcPts val="600"/>
              </a:spcAft>
            </a:pPr>
            <a:r>
              <a:rPr lang="en-US" sz="4300" dirty="0">
                <a:solidFill>
                  <a:schemeClr val="bg1"/>
                </a:solidFill>
              </a:rPr>
              <a:t>Define change</a:t>
            </a:r>
          </a:p>
          <a:p>
            <a:pPr marL="914400" indent="-457200">
              <a:lnSpc>
                <a:spcPct val="100000"/>
              </a:lnSpc>
              <a:spcBef>
                <a:spcPts val="0"/>
              </a:spcBef>
              <a:spcAft>
                <a:spcPts val="600"/>
              </a:spcAft>
            </a:pPr>
            <a:r>
              <a:rPr lang="en-US" sz="4300" dirty="0">
                <a:solidFill>
                  <a:schemeClr val="bg1"/>
                </a:solidFill>
              </a:rPr>
              <a:t>Acknowledge the stages of change</a:t>
            </a:r>
          </a:p>
          <a:p>
            <a:pPr marL="914400" indent="-457200">
              <a:lnSpc>
                <a:spcPct val="100000"/>
              </a:lnSpc>
              <a:spcBef>
                <a:spcPts val="0"/>
              </a:spcBef>
              <a:spcAft>
                <a:spcPts val="600"/>
              </a:spcAft>
            </a:pPr>
            <a:r>
              <a:rPr lang="en-US" sz="4300" dirty="0">
                <a:solidFill>
                  <a:schemeClr val="bg1"/>
                </a:solidFill>
              </a:rPr>
              <a:t>Understand why change is scary </a:t>
            </a:r>
          </a:p>
          <a:p>
            <a:pPr marL="914400" indent="-457200">
              <a:lnSpc>
                <a:spcPct val="100000"/>
              </a:lnSpc>
              <a:spcBef>
                <a:spcPts val="0"/>
              </a:spcBef>
              <a:spcAft>
                <a:spcPts val="600"/>
              </a:spcAft>
            </a:pPr>
            <a:r>
              <a:rPr lang="en-US" sz="4300" dirty="0">
                <a:solidFill>
                  <a:schemeClr val="bg1"/>
                </a:solidFill>
              </a:rPr>
              <a:t>Deal with change</a:t>
            </a:r>
          </a:p>
          <a:p>
            <a:pPr marL="0" indent="0">
              <a:buNone/>
            </a:pPr>
            <a:endParaRPr lang="en-US" dirty="0"/>
          </a:p>
        </p:txBody>
      </p:sp>
      <p:sp>
        <p:nvSpPr>
          <p:cNvPr id="8" name="TextBox 7">
            <a:extLst>
              <a:ext uri="{FF2B5EF4-FFF2-40B4-BE49-F238E27FC236}">
                <a16:creationId xmlns:a16="http://schemas.microsoft.com/office/drawing/2014/main" id="{302CE4FC-C1FE-D856-4D39-2DABEEE89253}"/>
              </a:ext>
            </a:extLst>
          </p:cNvPr>
          <p:cNvSpPr txBox="1"/>
          <p:nvPr/>
        </p:nvSpPr>
        <p:spPr>
          <a:xfrm>
            <a:off x="479774" y="641969"/>
            <a:ext cx="11210925"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Light" panose="020F0302020204030204"/>
                <a:ea typeface="+mn-ea"/>
                <a:cs typeface="+mn-cs"/>
              </a:rPr>
              <a:t>OBJECTIVES</a:t>
            </a:r>
          </a:p>
        </p:txBody>
      </p:sp>
    </p:spTree>
    <p:extLst>
      <p:ext uri="{BB962C8B-B14F-4D97-AF65-F5344CB8AC3E}">
        <p14:creationId xmlns:p14="http://schemas.microsoft.com/office/powerpoint/2010/main" val="717968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Making of 'Back to the Future' (TV Short 1985) - IMDb">
            <a:extLst>
              <a:ext uri="{FF2B5EF4-FFF2-40B4-BE49-F238E27FC236}">
                <a16:creationId xmlns:a16="http://schemas.microsoft.com/office/drawing/2014/main" id="{10E782E1-B9A6-17F0-8437-FBEB0B22E5E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18814" y="1769696"/>
            <a:ext cx="2863850" cy="3118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44418E-C831-4D67-9AE9-924A71A70946}"/>
              </a:ext>
            </a:extLst>
          </p:cNvPr>
          <p:cNvSpPr txBox="1"/>
          <p:nvPr/>
        </p:nvSpPr>
        <p:spPr>
          <a:xfrm>
            <a:off x="1" y="5317240"/>
            <a:ext cx="11734800"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chemeClr val="accent1">
                    <a:lumMod val="50000"/>
                  </a:schemeClr>
                </a:solidFill>
                <a:effectLst/>
                <a:uLnTx/>
                <a:uFillTx/>
                <a:latin typeface="Calibri Light" panose="020F0302020204030204"/>
                <a:ea typeface="+mn-ea"/>
                <a:cs typeface="+mn-cs"/>
              </a:rPr>
              <a:t>Your Past</a:t>
            </a:r>
          </a:p>
        </p:txBody>
      </p:sp>
      <p:cxnSp>
        <p:nvCxnSpPr>
          <p:cNvPr id="2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218" name="Picture 2" descr="Your future needs you. Your past doesn't. - Anonymous - Quotespedia.org">
            <a:extLst>
              <a:ext uri="{FF2B5EF4-FFF2-40B4-BE49-F238E27FC236}">
                <a16:creationId xmlns:a16="http://schemas.microsoft.com/office/drawing/2014/main" id="{E8D914F0-7AA4-9B9B-3F89-C4600FFED3D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5232" y="1762374"/>
            <a:ext cx="4711242" cy="2944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0" name="Picture 4" descr="When Your Past Calls, Don't Answer - Lifehack">
            <a:extLst>
              <a:ext uri="{FF2B5EF4-FFF2-40B4-BE49-F238E27FC236}">
                <a16:creationId xmlns:a16="http://schemas.microsoft.com/office/drawing/2014/main" id="{D3A6071C-87F1-920B-5A55-4FC8B4F7F40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46597" y="1762374"/>
            <a:ext cx="3208285" cy="3208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38B0F27B-023B-D7CE-CA16-37D39387BF01}"/>
              </a:ext>
            </a:extLst>
          </p:cNvPr>
          <p:cNvSpPr txBox="1"/>
          <p:nvPr/>
        </p:nvSpPr>
        <p:spPr>
          <a:xfrm>
            <a:off x="491791" y="518352"/>
            <a:ext cx="11210925"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Light" panose="020F0302020204030204"/>
                <a:ea typeface="+mn-ea"/>
                <a:cs typeface="+mn-cs"/>
              </a:rPr>
              <a:t>What </a:t>
            </a:r>
            <a:r>
              <a:rPr lang="en-US" sz="6000" b="1" i="1" dirty="0">
                <a:solidFill>
                  <a:prstClr val="white"/>
                </a:solidFill>
                <a:latin typeface="Calibri Light" panose="020F0302020204030204"/>
              </a:rPr>
              <a:t>C</a:t>
            </a:r>
            <a:r>
              <a:rPr kumimoji="0" lang="en-US" sz="6000" b="1" i="1" u="none" strike="noStrike" kern="1200" cap="none" spc="0" normalizeH="0" baseline="0" noProof="0" dirty="0">
                <a:ln>
                  <a:noFill/>
                </a:ln>
                <a:solidFill>
                  <a:prstClr val="white"/>
                </a:solidFill>
                <a:effectLst/>
                <a:uLnTx/>
                <a:uFillTx/>
                <a:latin typeface="Calibri Light" panose="020F0302020204030204"/>
                <a:ea typeface="+mn-ea"/>
                <a:cs typeface="+mn-cs"/>
              </a:rPr>
              <a:t>an’t</a:t>
            </a:r>
            <a:r>
              <a:rPr kumimoji="0" lang="en-US" sz="6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lang="en-US" sz="6000" b="1" dirty="0">
                <a:solidFill>
                  <a:prstClr val="white"/>
                </a:solidFill>
                <a:latin typeface="Calibri Light" panose="020F0302020204030204"/>
              </a:rPr>
              <a:t>Y</a:t>
            </a:r>
            <a:r>
              <a:rPr kumimoji="0" lang="en-US" sz="6000" b="1" i="0" u="none" strike="noStrike" kern="1200" cap="none" spc="0" normalizeH="0" baseline="0" noProof="0" dirty="0">
                <a:ln>
                  <a:noFill/>
                </a:ln>
                <a:solidFill>
                  <a:prstClr val="white"/>
                </a:solidFill>
                <a:effectLst/>
                <a:uLnTx/>
                <a:uFillTx/>
                <a:latin typeface="Calibri Light" panose="020F0302020204030204"/>
                <a:ea typeface="+mn-ea"/>
                <a:cs typeface="+mn-cs"/>
              </a:rPr>
              <a:t>ou </a:t>
            </a:r>
            <a:r>
              <a:rPr lang="en-US" sz="6000" b="1" dirty="0">
                <a:solidFill>
                  <a:prstClr val="white"/>
                </a:solidFill>
                <a:latin typeface="Calibri Light" panose="020F0302020204030204"/>
              </a:rPr>
              <a:t>C</a:t>
            </a:r>
            <a:r>
              <a:rPr kumimoji="0" lang="en-US" sz="6000" b="1" i="0" u="none" strike="noStrike" kern="1200" cap="none" spc="0" normalizeH="0" baseline="0" noProof="0" dirty="0">
                <a:ln>
                  <a:noFill/>
                </a:ln>
                <a:solidFill>
                  <a:prstClr val="white"/>
                </a:solidFill>
                <a:effectLst/>
                <a:uLnTx/>
                <a:uFillTx/>
                <a:latin typeface="Calibri Light" panose="020F0302020204030204"/>
                <a:ea typeface="+mn-ea"/>
                <a:cs typeface="+mn-cs"/>
              </a:rPr>
              <a:t>hange?</a:t>
            </a:r>
          </a:p>
        </p:txBody>
      </p:sp>
    </p:spTree>
    <p:extLst>
      <p:ext uri="{BB962C8B-B14F-4D97-AF65-F5344CB8AC3E}">
        <p14:creationId xmlns:p14="http://schemas.microsoft.com/office/powerpoint/2010/main" val="169442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000"/>
                                  </p:stCondLst>
                                  <p:childTnLst>
                                    <p:animEffect transition="out" filter="fade">
                                      <p:cBhvr>
                                        <p:cTn id="6" dur="500"/>
                                        <p:tgtEl>
                                          <p:spTgt spid="9220"/>
                                        </p:tgtEl>
                                      </p:cBhvr>
                                    </p:animEffect>
                                    <p:set>
                                      <p:cBhvr>
                                        <p:cTn id="7" dur="1" fill="hold">
                                          <p:stCondLst>
                                            <p:cond delay="499"/>
                                          </p:stCondLst>
                                        </p:cTn>
                                        <p:tgtEl>
                                          <p:spTgt spid="92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7AD561-FC1A-5B1D-3556-E9D97AF44AD5}"/>
              </a:ext>
            </a:extLst>
          </p:cNvPr>
          <p:cNvSpPr txBox="1"/>
          <p:nvPr/>
        </p:nvSpPr>
        <p:spPr>
          <a:xfrm>
            <a:off x="0" y="1090064"/>
            <a:ext cx="12192000" cy="4524315"/>
          </a:xfrm>
          <a:prstGeom prst="rect">
            <a:avLst/>
          </a:prstGeom>
          <a:noFill/>
        </p:spPr>
        <p:txBody>
          <a:bodyPr wrap="square">
            <a:spAutoFit/>
          </a:bodyPr>
          <a:lstStyle/>
          <a:p>
            <a:pPr algn="ctr"/>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Change </a:t>
            </a:r>
          </a:p>
          <a:p>
            <a:pPr algn="ctr"/>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Is </a:t>
            </a:r>
          </a:p>
          <a:p>
            <a:pPr algn="ctr"/>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Constant</a:t>
            </a:r>
            <a:endParaRPr lang="en-US" sz="9600" dirty="0"/>
          </a:p>
        </p:txBody>
      </p:sp>
    </p:spTree>
    <p:extLst>
      <p:ext uri="{BB962C8B-B14F-4D97-AF65-F5344CB8AC3E}">
        <p14:creationId xmlns:p14="http://schemas.microsoft.com/office/powerpoint/2010/main" val="332982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44418E-C831-4D67-9AE9-924A71A70946}"/>
              </a:ext>
            </a:extLst>
          </p:cNvPr>
          <p:cNvSpPr txBox="1"/>
          <p:nvPr/>
        </p:nvSpPr>
        <p:spPr>
          <a:xfrm>
            <a:off x="523875" y="5317240"/>
            <a:ext cx="11210925"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chemeClr val="accent1">
                    <a:lumMod val="50000"/>
                  </a:schemeClr>
                </a:solidFill>
                <a:effectLst/>
                <a:uLnTx/>
                <a:uFillTx/>
                <a:latin typeface="Calibri Light" panose="020F0302020204030204"/>
                <a:ea typeface="+mn-ea"/>
                <a:cs typeface="+mn-cs"/>
              </a:rPr>
              <a:t>Change Is Constant</a:t>
            </a:r>
          </a:p>
        </p:txBody>
      </p:sp>
      <p:cxnSp>
        <p:nvCxnSpPr>
          <p:cNvPr id="2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ED1FB9F-219C-449A-8C9F-AC83C173F712}"/>
              </a:ext>
            </a:extLst>
          </p:cNvPr>
          <p:cNvSpPr txBox="1"/>
          <p:nvPr/>
        </p:nvSpPr>
        <p:spPr>
          <a:xfrm>
            <a:off x="0" y="87931"/>
            <a:ext cx="12192000" cy="15696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At any given moment, change is happening.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Most changes are small and unnoticeable. </a:t>
            </a:r>
          </a:p>
        </p:txBody>
      </p:sp>
      <p:pic>
        <p:nvPicPr>
          <p:cNvPr id="1026" name="Picture 2">
            <a:extLst>
              <a:ext uri="{FF2B5EF4-FFF2-40B4-BE49-F238E27FC236}">
                <a16:creationId xmlns:a16="http://schemas.microsoft.com/office/drawing/2014/main" id="{97E1E1FE-B72B-E234-F881-6037A6FC979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38900" y="1744740"/>
            <a:ext cx="3330074" cy="33300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Product Innovation: Is Your Product a Slow-Melting Ice Cube?">
            <a:extLst>
              <a:ext uri="{FF2B5EF4-FFF2-40B4-BE49-F238E27FC236}">
                <a16:creationId xmlns:a16="http://schemas.microsoft.com/office/drawing/2014/main" id="{A71AD30E-B042-389E-1E7D-842363DDA9B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82052" y="1773503"/>
            <a:ext cx="4598820" cy="3250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How To Make Ice Cubes Without A Tray? A Simple Guide">
            <a:extLst>
              <a:ext uri="{FF2B5EF4-FFF2-40B4-BE49-F238E27FC236}">
                <a16:creationId xmlns:a16="http://schemas.microsoft.com/office/drawing/2014/main" id="{475C32BB-4254-8291-9C41-FBA9F3BE75D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45780" y="1710970"/>
            <a:ext cx="4875712" cy="3250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Pot Boiled Dry? How to Salvage Your Stainless Steel Pot | Kitchn">
            <a:extLst>
              <a:ext uri="{FF2B5EF4-FFF2-40B4-BE49-F238E27FC236}">
                <a16:creationId xmlns:a16="http://schemas.microsoft.com/office/drawing/2014/main" id="{2B33E6AA-BAD1-C401-37F4-3524077EECB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59488" y="1651090"/>
            <a:ext cx="4871197" cy="3250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8" name="Picture 10" descr="5 Simple Ways to Keep Your Bathroom Mirror from Fogging Up « Housekeeping  :: WonderHowTo">
            <a:extLst>
              <a:ext uri="{FF2B5EF4-FFF2-40B4-BE49-F238E27FC236}">
                <a16:creationId xmlns:a16="http://schemas.microsoft.com/office/drawing/2014/main" id="{822BC606-82DE-1759-DBAE-3C013420900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98714" y="1702857"/>
            <a:ext cx="4859159" cy="3250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8629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052"/>
                                        </p:tgtEl>
                                        <p:attrNameLst>
                                          <p:attrName>style.visibility</p:attrName>
                                        </p:attrNameLst>
                                      </p:cBhvr>
                                      <p:to>
                                        <p:strVal val="hidden"/>
                                      </p:to>
                                    </p:set>
                                  </p:childTnLst>
                                </p:cTn>
                              </p:par>
                            </p:childTnLst>
                          </p:cTn>
                        </p:par>
                        <p:par>
                          <p:cTn id="16" fill="hold">
                            <p:stCondLst>
                              <p:cond delay="0"/>
                            </p:stCondLst>
                            <p:childTnLst>
                              <p:par>
                                <p:cTn id="17" presetID="10" presetClass="entr" presetSubtype="0" fill="hold" nodeType="after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500"/>
                                        <p:tgtEl>
                                          <p:spTgt spid="205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54"/>
                                        </p:tgtEl>
                                      </p:cBhvr>
                                    </p:animEffect>
                                    <p:set>
                                      <p:cBhvr>
                                        <p:cTn id="24" dur="1" fill="hold">
                                          <p:stCondLst>
                                            <p:cond delay="499"/>
                                          </p:stCondLst>
                                        </p:cTn>
                                        <p:tgtEl>
                                          <p:spTgt spid="2054"/>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056"/>
                                        </p:tgtEl>
                                        <p:attrNameLst>
                                          <p:attrName>style.visibility</p:attrName>
                                        </p:attrNameLst>
                                      </p:cBhvr>
                                      <p:to>
                                        <p:strVal val="visible"/>
                                      </p:to>
                                    </p:set>
                                    <p:animEffect transition="in" filter="fade">
                                      <p:cBhvr>
                                        <p:cTn id="28" dur="500"/>
                                        <p:tgtEl>
                                          <p:spTgt spid="205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056"/>
                                        </p:tgtEl>
                                      </p:cBhvr>
                                    </p:animEffect>
                                    <p:set>
                                      <p:cBhvr>
                                        <p:cTn id="33" dur="1" fill="hold">
                                          <p:stCondLst>
                                            <p:cond delay="499"/>
                                          </p:stCondLst>
                                        </p:cTn>
                                        <p:tgtEl>
                                          <p:spTgt spid="2056"/>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058"/>
                                        </p:tgtEl>
                                        <p:attrNameLst>
                                          <p:attrName>style.visibility</p:attrName>
                                        </p:attrNameLst>
                                      </p:cBhvr>
                                      <p:to>
                                        <p:strVal val="visible"/>
                                      </p:to>
                                    </p:set>
                                    <p:animEffect transition="in" filter="fade">
                                      <p:cBhvr>
                                        <p:cTn id="37"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44418E-C831-4D67-9AE9-924A71A70946}"/>
              </a:ext>
            </a:extLst>
          </p:cNvPr>
          <p:cNvSpPr txBox="1"/>
          <p:nvPr/>
        </p:nvSpPr>
        <p:spPr>
          <a:xfrm>
            <a:off x="0" y="5317240"/>
            <a:ext cx="12191999"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chemeClr val="accent1">
                    <a:lumMod val="50000"/>
                  </a:schemeClr>
                </a:solidFill>
                <a:effectLst/>
                <a:uLnTx/>
                <a:uFillTx/>
                <a:latin typeface="Calibri Light" panose="020F0302020204030204"/>
                <a:ea typeface="+mn-ea"/>
                <a:cs typeface="+mn-cs"/>
              </a:rPr>
              <a:t>Seasons Change </a:t>
            </a:r>
          </a:p>
        </p:txBody>
      </p:sp>
      <p:cxnSp>
        <p:nvCxnSpPr>
          <p:cNvPr id="2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A95FFF9-B96C-4AF7-AC76-1A1BA699524A}"/>
              </a:ext>
            </a:extLst>
          </p:cNvPr>
          <p:cNvSpPr txBox="1"/>
          <p:nvPr/>
        </p:nvSpPr>
        <p:spPr>
          <a:xfrm>
            <a:off x="631725" y="704097"/>
            <a:ext cx="5235675"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Change will occur whether you are prepared or not. Things like seasons and weather can not be changed.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This is a change we can </a:t>
            </a:r>
            <a:r>
              <a:rPr kumimoji="0" lang="en-US" sz="4000" b="1" i="1" u="none" strike="noStrike" kern="1200" cap="none" spc="0" normalizeH="0" baseline="0" noProof="0" dirty="0">
                <a:ln>
                  <a:noFill/>
                </a:ln>
                <a:solidFill>
                  <a:prstClr val="white"/>
                </a:solidFill>
                <a:effectLst/>
                <a:uLnTx/>
                <a:uFillTx/>
                <a:latin typeface="Calibri" panose="020F0502020204030204"/>
                <a:ea typeface="+mn-ea"/>
                <a:cs typeface="+mn-cs"/>
              </a:rPr>
              <a:t>not</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control.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178" name="Fall" descr="Fall Equinox - When Is the First Day of Fall? - Farmers' Almanac">
            <a:extLst>
              <a:ext uri="{FF2B5EF4-FFF2-40B4-BE49-F238E27FC236}">
                <a16:creationId xmlns:a16="http://schemas.microsoft.com/office/drawing/2014/main" id="{2B37B949-232B-9435-22A2-273FA989AC5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88900" y="1016648"/>
            <a:ext cx="5238343" cy="3511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80" name="Summer" descr="An avenue of trees in summer leaf foliage, and sun shining. - Stock Photo -  Dissolve">
            <a:extLst>
              <a:ext uri="{FF2B5EF4-FFF2-40B4-BE49-F238E27FC236}">
                <a16:creationId xmlns:a16="http://schemas.microsoft.com/office/drawing/2014/main" id="{CA7753BA-8F1C-2C2F-F6F9-E9059228049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88900" y="1049277"/>
            <a:ext cx="5257652" cy="3511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82" name="Spring" descr="Spring Trees Wallpapers - 4k, HD Spring Trees Backgrounds on WallpaperBat">
            <a:extLst>
              <a:ext uri="{FF2B5EF4-FFF2-40B4-BE49-F238E27FC236}">
                <a16:creationId xmlns:a16="http://schemas.microsoft.com/office/drawing/2014/main" id="{4C623FD7-1A9D-5648-BC5E-C8F2E40B3A2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10337" y="1016679"/>
            <a:ext cx="5255842" cy="3511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6" name="Winter" descr="How Cold is Winter in Japan? - WAttention.com">
            <a:extLst>
              <a:ext uri="{FF2B5EF4-FFF2-40B4-BE49-F238E27FC236}">
                <a16:creationId xmlns:a16="http://schemas.microsoft.com/office/drawing/2014/main" id="{BCC2B3DA-C24A-6FDD-A38C-9B2F0D64338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07950" y="1044565"/>
            <a:ext cx="5255557" cy="3511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733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nodeType="withEffect">
                                  <p:stCondLst>
                                    <p:cond delay="1500"/>
                                  </p:stCondLst>
                                  <p:childTnLst>
                                    <p:animEffect transition="out" filter="barn(inVertical)">
                                      <p:cBhvr>
                                        <p:cTn id="6" dur="2000"/>
                                        <p:tgtEl>
                                          <p:spTgt spid="7176"/>
                                        </p:tgtEl>
                                      </p:cBhvr>
                                    </p:animEffect>
                                    <p:set>
                                      <p:cBhvr>
                                        <p:cTn id="7" dur="1" fill="hold">
                                          <p:stCondLst>
                                            <p:cond delay="1999"/>
                                          </p:stCondLst>
                                        </p:cTn>
                                        <p:tgtEl>
                                          <p:spTgt spid="7176"/>
                                        </p:tgtEl>
                                        <p:attrNameLst>
                                          <p:attrName>style.visibility</p:attrName>
                                        </p:attrNameLst>
                                      </p:cBhvr>
                                      <p:to>
                                        <p:strVal val="hidden"/>
                                      </p:to>
                                    </p:set>
                                  </p:childTnLst>
                                </p:cTn>
                              </p:par>
                            </p:childTnLst>
                          </p:cTn>
                        </p:par>
                        <p:par>
                          <p:cTn id="8" fill="hold">
                            <p:stCondLst>
                              <p:cond delay="3500"/>
                            </p:stCondLst>
                            <p:childTnLst>
                              <p:par>
                                <p:cTn id="9" presetID="16" presetClass="exit" presetSubtype="21" fill="hold" nodeType="afterEffect">
                                  <p:stCondLst>
                                    <p:cond delay="1000"/>
                                  </p:stCondLst>
                                  <p:childTnLst>
                                    <p:animEffect transition="out" filter="barn(inVertical)">
                                      <p:cBhvr>
                                        <p:cTn id="10" dur="2000"/>
                                        <p:tgtEl>
                                          <p:spTgt spid="7182"/>
                                        </p:tgtEl>
                                      </p:cBhvr>
                                    </p:animEffect>
                                    <p:set>
                                      <p:cBhvr>
                                        <p:cTn id="11" dur="1" fill="hold">
                                          <p:stCondLst>
                                            <p:cond delay="1999"/>
                                          </p:stCondLst>
                                        </p:cTn>
                                        <p:tgtEl>
                                          <p:spTgt spid="7182"/>
                                        </p:tgtEl>
                                        <p:attrNameLst>
                                          <p:attrName>style.visibility</p:attrName>
                                        </p:attrNameLst>
                                      </p:cBhvr>
                                      <p:to>
                                        <p:strVal val="hidden"/>
                                      </p:to>
                                    </p:set>
                                  </p:childTnLst>
                                </p:cTn>
                              </p:par>
                            </p:childTnLst>
                          </p:cTn>
                        </p:par>
                        <p:par>
                          <p:cTn id="12" fill="hold">
                            <p:stCondLst>
                              <p:cond delay="6500"/>
                            </p:stCondLst>
                            <p:childTnLst>
                              <p:par>
                                <p:cTn id="13" presetID="16" presetClass="exit" presetSubtype="21" fill="hold" nodeType="afterEffect">
                                  <p:stCondLst>
                                    <p:cond delay="1000"/>
                                  </p:stCondLst>
                                  <p:childTnLst>
                                    <p:animEffect transition="out" filter="barn(inVertical)">
                                      <p:cBhvr>
                                        <p:cTn id="14" dur="2000"/>
                                        <p:tgtEl>
                                          <p:spTgt spid="7180"/>
                                        </p:tgtEl>
                                      </p:cBhvr>
                                    </p:animEffect>
                                    <p:set>
                                      <p:cBhvr>
                                        <p:cTn id="15" dur="1" fill="hold">
                                          <p:stCondLst>
                                            <p:cond delay="1999"/>
                                          </p:stCondLst>
                                        </p:cTn>
                                        <p:tgtEl>
                                          <p:spTgt spid="7180"/>
                                        </p:tgtEl>
                                        <p:attrNameLst>
                                          <p:attrName>style.visibility</p:attrName>
                                        </p:attrNameLst>
                                      </p:cBhvr>
                                      <p:to>
                                        <p:strVal val="hidden"/>
                                      </p:to>
                                    </p:set>
                                  </p:childTnLst>
                                </p:cTn>
                              </p:par>
                            </p:childTnLst>
                          </p:cTn>
                        </p:par>
                        <p:par>
                          <p:cTn id="16" fill="hold">
                            <p:stCondLst>
                              <p:cond delay="9500"/>
                            </p:stCondLst>
                            <p:childTnLst>
                              <p:par>
                                <p:cTn id="17" presetID="14" presetClass="exit" presetSubtype="10" fill="hold" nodeType="afterEffect">
                                  <p:stCondLst>
                                    <p:cond delay="1000"/>
                                  </p:stCondLst>
                                  <p:childTnLst>
                                    <p:animEffect transition="out" filter="randombar(horizontal)">
                                      <p:cBhvr>
                                        <p:cTn id="18" dur="2000"/>
                                        <p:tgtEl>
                                          <p:spTgt spid="7180"/>
                                        </p:tgtEl>
                                      </p:cBhvr>
                                    </p:animEffect>
                                    <p:set>
                                      <p:cBhvr>
                                        <p:cTn id="19" dur="1" fill="hold">
                                          <p:stCondLst>
                                            <p:cond delay="1999"/>
                                          </p:stCondLst>
                                        </p:cTn>
                                        <p:tgtEl>
                                          <p:spTgt spid="7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44418E-C831-4D67-9AE9-924A71A70946}"/>
              </a:ext>
            </a:extLst>
          </p:cNvPr>
          <p:cNvSpPr txBox="1"/>
          <p:nvPr/>
        </p:nvSpPr>
        <p:spPr>
          <a:xfrm>
            <a:off x="0" y="5317240"/>
            <a:ext cx="12191999" cy="744836"/>
          </a:xfrm>
          <a:prstGeom prst="rect">
            <a:avLst/>
          </a:prstGeom>
        </p:spPr>
        <p:txBody>
          <a:bodyPr vert="horz" lIns="91440" tIns="45720" rIns="91440" bIns="45720" rtlCol="0" anchor="ctr">
            <a:noAutofit/>
          </a:bodyPr>
          <a:lstStyle/>
          <a:p>
            <a:pPr lvl="0" algn="ctr">
              <a:lnSpc>
                <a:spcPct val="90000"/>
              </a:lnSpc>
              <a:spcBef>
                <a:spcPct val="0"/>
              </a:spcBef>
              <a:spcAft>
                <a:spcPts val="600"/>
              </a:spcAft>
              <a:defRPr/>
            </a:pPr>
            <a:r>
              <a:rPr lang="en-US" sz="6000" b="1" dirty="0">
                <a:solidFill>
                  <a:schemeClr val="accent1">
                    <a:lumMod val="50000"/>
                  </a:schemeClr>
                </a:solidFill>
                <a:latin typeface="Calibri Light" panose="020F0302020204030204"/>
              </a:rPr>
              <a:t>Ageing Process </a:t>
            </a:r>
          </a:p>
        </p:txBody>
      </p:sp>
      <p:cxnSp>
        <p:nvCxnSpPr>
          <p:cNvPr id="2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A95FFF9-B96C-4AF7-AC76-1A1BA699524A}"/>
              </a:ext>
            </a:extLst>
          </p:cNvPr>
          <p:cNvSpPr txBox="1"/>
          <p:nvPr/>
        </p:nvSpPr>
        <p:spPr>
          <a:xfrm>
            <a:off x="626451" y="701616"/>
            <a:ext cx="7603149" cy="2277547"/>
          </a:xfrm>
          <a:prstGeom prst="rect">
            <a:avLst/>
          </a:prstGeom>
          <a:noFill/>
        </p:spPr>
        <p:txBody>
          <a:bodyPr wrap="square" rtlCol="0">
            <a:spAutoFit/>
          </a:bodyPr>
          <a:lstStyle/>
          <a:p>
            <a:pPr marL="0" indent="0">
              <a:buFont typeface="+mj-lt"/>
              <a:buNone/>
            </a:pPr>
            <a:r>
              <a:rPr lang="en-US" sz="3200" b="0" i="0" dirty="0">
                <a:solidFill>
                  <a:schemeClr val="bg1"/>
                </a:solidFill>
                <a:effectLst/>
              </a:rPr>
              <a:t>Dogs go through four stages of the cycle of life from puppy, adolescent, adulthood, and to a senior.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813FBE39-DE5A-02B7-87F0-6A4FB6E89D62}"/>
              </a:ext>
            </a:extLst>
          </p:cNvPr>
          <p:cNvGrpSpPr/>
          <p:nvPr/>
        </p:nvGrpSpPr>
        <p:grpSpPr>
          <a:xfrm>
            <a:off x="5948664" y="2002099"/>
            <a:ext cx="2743200" cy="3299519"/>
            <a:chOff x="6285029" y="2002586"/>
            <a:chExt cx="2743200" cy="3299519"/>
          </a:xfrm>
        </p:grpSpPr>
        <p:sp>
          <p:nvSpPr>
            <p:cNvPr id="15" name="Rectangle 14">
              <a:extLst>
                <a:ext uri="{FF2B5EF4-FFF2-40B4-BE49-F238E27FC236}">
                  <a16:creationId xmlns:a16="http://schemas.microsoft.com/office/drawing/2014/main" id="{95B0A2A0-038D-F6B0-E53B-AC3E285AE17F}"/>
                </a:ext>
              </a:extLst>
            </p:cNvPr>
            <p:cNvSpPr/>
            <p:nvPr/>
          </p:nvSpPr>
          <p:spPr>
            <a:xfrm>
              <a:off x="6285029" y="2162177"/>
              <a:ext cx="2743200" cy="3017520"/>
            </a:xfrm>
            <a:prstGeom prst="rect">
              <a:avLst/>
            </a:prstGeom>
            <a:solidFill>
              <a:schemeClr val="bg1"/>
            </a:solidFill>
            <a:ln>
              <a:solidFill>
                <a:srgbClr val="254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Golden Retriever Puppy Growth and Development Information">
              <a:extLst>
                <a:ext uri="{FF2B5EF4-FFF2-40B4-BE49-F238E27FC236}">
                  <a16:creationId xmlns:a16="http://schemas.microsoft.com/office/drawing/2014/main" id="{A21D18D5-D9B6-0A1A-60B6-8E386C77F7F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6047" b="93721" l="45875" r="73125">
                          <a14:foregroundMark x1="47625" y1="93256" x2="47625" y2="93256"/>
                          <a14:foregroundMark x1="55750" y1="93953" x2="55750" y2="93953"/>
                          <a14:foregroundMark x1="73125" y1="87209" x2="73125" y2="87209"/>
                          <a14:foregroundMark x1="45875" y1="92093" x2="45875" y2="92093"/>
                          <a14:foregroundMark x1="53125" y1="26047" x2="53125" y2="26047"/>
                        </a14:backgroundRemoval>
                      </a14:imgEffect>
                    </a14:imgLayer>
                  </a14:imgProps>
                </a:ext>
                <a:ext uri="{28A0092B-C50C-407E-A947-70E740481C1C}">
                  <a14:useLocalDpi xmlns:a14="http://schemas.microsoft.com/office/drawing/2010/main"/>
                </a:ext>
              </a:extLst>
            </a:blip>
            <a:srcRect l="42750" t="19441" r="25000"/>
            <a:stretch/>
          </p:blipFill>
          <p:spPr bwMode="auto">
            <a:xfrm>
              <a:off x="6501912" y="2002586"/>
              <a:ext cx="2457450" cy="32995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DC401017-2BDA-AF25-10D7-C8EC4B1965C4}"/>
              </a:ext>
            </a:extLst>
          </p:cNvPr>
          <p:cNvGrpSpPr/>
          <p:nvPr/>
        </p:nvGrpSpPr>
        <p:grpSpPr>
          <a:xfrm>
            <a:off x="9183561" y="1272543"/>
            <a:ext cx="2743200" cy="4095750"/>
            <a:chOff x="9154986" y="1268730"/>
            <a:chExt cx="2743200" cy="4095750"/>
          </a:xfrm>
        </p:grpSpPr>
        <p:sp>
          <p:nvSpPr>
            <p:cNvPr id="4" name="Rectangle 3">
              <a:extLst>
                <a:ext uri="{FF2B5EF4-FFF2-40B4-BE49-F238E27FC236}">
                  <a16:creationId xmlns:a16="http://schemas.microsoft.com/office/drawing/2014/main" id="{AD7BB8B8-F238-8521-4262-E2F36CB1F4D3}"/>
                </a:ext>
              </a:extLst>
            </p:cNvPr>
            <p:cNvSpPr/>
            <p:nvPr/>
          </p:nvSpPr>
          <p:spPr>
            <a:xfrm>
              <a:off x="9154986" y="1524002"/>
              <a:ext cx="2743200" cy="3657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4" descr="Golden Retriever Puppy Growth and Development Information">
              <a:extLst>
                <a:ext uri="{FF2B5EF4-FFF2-40B4-BE49-F238E27FC236}">
                  <a16:creationId xmlns:a16="http://schemas.microsoft.com/office/drawing/2014/main" id="{29409EAB-FD94-69DE-4924-183B61B13BA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070" b="94186" l="70875" r="96750">
                          <a14:foregroundMark x1="79625" y1="9302" x2="79625" y2="9302"/>
                          <a14:foregroundMark x1="76625" y1="92558" x2="80500" y2="92093"/>
                          <a14:foregroundMark x1="85875" y1="94186" x2="85875" y2="94186"/>
                        </a14:backgroundRemoval>
                      </a14:imgEffect>
                    </a14:imgLayer>
                  </a14:imgProps>
                </a:ext>
                <a:ext uri="{28A0092B-C50C-407E-A947-70E740481C1C}">
                  <a14:useLocalDpi xmlns:a14="http://schemas.microsoft.com/office/drawing/2010/main"/>
                </a:ext>
              </a:extLst>
            </a:blip>
            <a:srcRect l="67750"/>
            <a:stretch/>
          </p:blipFill>
          <p:spPr bwMode="auto">
            <a:xfrm>
              <a:off x="9300060" y="1268730"/>
              <a:ext cx="2457450" cy="4095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5911A4B1-113B-9508-6D75-198AD9AF264B}"/>
              </a:ext>
            </a:extLst>
          </p:cNvPr>
          <p:cNvGrpSpPr/>
          <p:nvPr/>
        </p:nvGrpSpPr>
        <p:grpSpPr>
          <a:xfrm>
            <a:off x="2904092" y="2709685"/>
            <a:ext cx="2552876" cy="2687183"/>
            <a:chOff x="2998914" y="2680771"/>
            <a:chExt cx="2552876" cy="2687183"/>
          </a:xfrm>
        </p:grpSpPr>
        <p:sp>
          <p:nvSpPr>
            <p:cNvPr id="16" name="Rectangle 15">
              <a:extLst>
                <a:ext uri="{FF2B5EF4-FFF2-40B4-BE49-F238E27FC236}">
                  <a16:creationId xmlns:a16="http://schemas.microsoft.com/office/drawing/2014/main" id="{6B306497-4377-5A75-1114-AA428C45DEA2}"/>
                </a:ext>
              </a:extLst>
            </p:cNvPr>
            <p:cNvSpPr/>
            <p:nvPr/>
          </p:nvSpPr>
          <p:spPr>
            <a:xfrm>
              <a:off x="2998914" y="2867027"/>
              <a:ext cx="2286000" cy="2286000"/>
            </a:xfrm>
            <a:prstGeom prst="rect">
              <a:avLst/>
            </a:prstGeom>
            <a:solidFill>
              <a:schemeClr val="bg1"/>
            </a:solidFill>
            <a:ln>
              <a:solidFill>
                <a:srgbClr val="264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descr="Golden Retriever Puppy Growth and Development Information">
              <a:extLst>
                <a:ext uri="{FF2B5EF4-FFF2-40B4-BE49-F238E27FC236}">
                  <a16:creationId xmlns:a16="http://schemas.microsoft.com/office/drawing/2014/main" id="{C0885149-853E-74E0-9590-899558B9D3F8}"/>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40952" b="93439" l="19725" r="45525"/>
                      </a14:imgEffect>
                    </a14:imgLayer>
                  </a14:imgProps>
                </a:ext>
                <a:ext uri="{28A0092B-C50C-407E-A947-70E740481C1C}">
                  <a14:useLocalDpi xmlns:a14="http://schemas.microsoft.com/office/drawing/2010/main"/>
                </a:ext>
              </a:extLst>
            </a:blip>
            <a:srcRect l="16500" t="34391" r="51250"/>
            <a:stretch/>
          </p:blipFill>
          <p:spPr bwMode="auto">
            <a:xfrm>
              <a:off x="3094340" y="2680771"/>
              <a:ext cx="2457450" cy="26871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DB254722-5C7B-0644-E669-061ACB0FD979}"/>
              </a:ext>
            </a:extLst>
          </p:cNvPr>
          <p:cNvGrpSpPr/>
          <p:nvPr/>
        </p:nvGrpSpPr>
        <p:grpSpPr>
          <a:xfrm>
            <a:off x="583596" y="3381377"/>
            <a:ext cx="1828800" cy="2025016"/>
            <a:chOff x="755320" y="3318507"/>
            <a:chExt cx="1828800" cy="2025016"/>
          </a:xfrm>
        </p:grpSpPr>
        <p:sp>
          <p:nvSpPr>
            <p:cNvPr id="17" name="Rectangle 16">
              <a:extLst>
                <a:ext uri="{FF2B5EF4-FFF2-40B4-BE49-F238E27FC236}">
                  <a16:creationId xmlns:a16="http://schemas.microsoft.com/office/drawing/2014/main" id="{CCD56852-B856-31E9-4D19-E1965BF5365E}"/>
                </a:ext>
              </a:extLst>
            </p:cNvPr>
            <p:cNvSpPr/>
            <p:nvPr/>
          </p:nvSpPr>
          <p:spPr>
            <a:xfrm>
              <a:off x="755320" y="3474722"/>
              <a:ext cx="1828800" cy="164592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4" descr="Golden Retriever Puppy Growth and Development Information">
              <a:extLst>
                <a:ext uri="{FF2B5EF4-FFF2-40B4-BE49-F238E27FC236}">
                  <a16:creationId xmlns:a16="http://schemas.microsoft.com/office/drawing/2014/main" id="{8A7F388A-503D-9A8D-6303-4DC76B2AD121}"/>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55502" b="95056" l="2250" r="20250"/>
                      </a14:imgEffect>
                    </a14:imgLayer>
                  </a14:imgProps>
                </a:ext>
                <a:ext uri="{28A0092B-C50C-407E-A947-70E740481C1C}">
                  <a14:useLocalDpi xmlns:a14="http://schemas.microsoft.com/office/drawing/2010/main"/>
                </a:ext>
              </a:extLst>
            </a:blip>
            <a:srcRect t="50558" r="77500"/>
            <a:stretch/>
          </p:blipFill>
          <p:spPr bwMode="auto">
            <a:xfrm>
              <a:off x="835630" y="3318507"/>
              <a:ext cx="1714500" cy="20250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8760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7AD561-FC1A-5B1D-3556-E9D97AF44AD5}"/>
              </a:ext>
            </a:extLst>
          </p:cNvPr>
          <p:cNvSpPr txBox="1"/>
          <p:nvPr/>
        </p:nvSpPr>
        <p:spPr>
          <a:xfrm>
            <a:off x="0" y="1940964"/>
            <a:ext cx="12192000" cy="3046988"/>
          </a:xfrm>
          <a:prstGeom prst="rect">
            <a:avLst/>
          </a:prstGeom>
          <a:noFill/>
        </p:spPr>
        <p:txBody>
          <a:bodyPr wrap="square">
            <a:spAutoFit/>
          </a:bodyPr>
          <a:lstStyle/>
          <a:p>
            <a:pPr algn="ctr"/>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Changes </a:t>
            </a:r>
          </a:p>
          <a:p>
            <a:pPr algn="ctr"/>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Over Time</a:t>
            </a:r>
            <a:endParaRPr lang="en-US" sz="9600" dirty="0"/>
          </a:p>
        </p:txBody>
      </p:sp>
    </p:spTree>
    <p:extLst>
      <p:ext uri="{BB962C8B-B14F-4D97-AF65-F5344CB8AC3E}">
        <p14:creationId xmlns:p14="http://schemas.microsoft.com/office/powerpoint/2010/main" val="96027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44418E-C831-4D67-9AE9-924A71A70946}"/>
              </a:ext>
            </a:extLst>
          </p:cNvPr>
          <p:cNvSpPr txBox="1"/>
          <p:nvPr/>
        </p:nvSpPr>
        <p:spPr>
          <a:xfrm>
            <a:off x="523875" y="5317240"/>
            <a:ext cx="11210925"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chemeClr val="accent1">
                    <a:lumMod val="50000"/>
                  </a:schemeClr>
                </a:solidFill>
                <a:effectLst/>
                <a:uLnTx/>
                <a:uFillTx/>
                <a:latin typeface="Calibri Light" panose="020F0302020204030204"/>
                <a:ea typeface="+mn-ea"/>
                <a:cs typeface="+mn-cs"/>
              </a:rPr>
              <a:t>Trucks  </a:t>
            </a:r>
          </a:p>
        </p:txBody>
      </p:sp>
      <p:cxnSp>
        <p:nvCxnSpPr>
          <p:cNvPr id="2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Ford Model T - Wikipedia">
            <a:extLst>
              <a:ext uri="{FF2B5EF4-FFF2-40B4-BE49-F238E27FC236}">
                <a16:creationId xmlns:a16="http://schemas.microsoft.com/office/drawing/2014/main" id="{593336A3-BE20-F128-A9D1-1C8896420C4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343" r="5292"/>
          <a:stretch/>
        </p:blipFill>
        <p:spPr bwMode="auto">
          <a:xfrm>
            <a:off x="523875" y="1252112"/>
            <a:ext cx="4259078" cy="34962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8" name="Picture 4" descr="2021 Ford F-150 Raptor review: Brutal, but not overkill - CNET">
            <a:extLst>
              <a:ext uri="{FF2B5EF4-FFF2-40B4-BE49-F238E27FC236}">
                <a16:creationId xmlns:a16="http://schemas.microsoft.com/office/drawing/2014/main" id="{A096E052-11C4-6AD5-9394-BD7CD81DA44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5122" t="17127" r="11965" b="13658"/>
          <a:stretch/>
        </p:blipFill>
        <p:spPr bwMode="auto">
          <a:xfrm>
            <a:off x="5881430" y="1252112"/>
            <a:ext cx="5994640" cy="34962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35555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44418E-C831-4D67-9AE9-924A71A70946}"/>
              </a:ext>
            </a:extLst>
          </p:cNvPr>
          <p:cNvSpPr txBox="1"/>
          <p:nvPr/>
        </p:nvSpPr>
        <p:spPr>
          <a:xfrm>
            <a:off x="0" y="5317240"/>
            <a:ext cx="12191999"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chemeClr val="accent1">
                    <a:lumMod val="50000"/>
                  </a:schemeClr>
                </a:solidFill>
                <a:effectLst/>
                <a:uLnTx/>
                <a:uFillTx/>
                <a:latin typeface="Calibri Light" panose="020F0302020204030204"/>
                <a:ea typeface="+mn-ea"/>
                <a:cs typeface="+mn-cs"/>
              </a:rPr>
              <a:t>Cell Phones</a:t>
            </a:r>
          </a:p>
        </p:txBody>
      </p:sp>
      <p:cxnSp>
        <p:nvCxnSpPr>
          <p:cNvPr id="2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LBER KR999 Classic Retro Thick Brick Unlocked Cell Phone – NoveltyStreet">
            <a:extLst>
              <a:ext uri="{FF2B5EF4-FFF2-40B4-BE49-F238E27FC236}">
                <a16:creationId xmlns:a16="http://schemas.microsoft.com/office/drawing/2014/main" id="{A2BBA121-C79F-E500-F896-6347C80403E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114" t="252" r="14580" b="-2"/>
          <a:stretch/>
        </p:blipFill>
        <p:spPr bwMode="auto">
          <a:xfrm>
            <a:off x="887580" y="406880"/>
            <a:ext cx="3502694" cy="46965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4" name="Picture 6" descr="The Ever-Changing World of Smartphones – Human Factors in Modern Technology">
            <a:extLst>
              <a:ext uri="{FF2B5EF4-FFF2-40B4-BE49-F238E27FC236}">
                <a16:creationId xmlns:a16="http://schemas.microsoft.com/office/drawing/2014/main" id="{3B6BC488-11C3-CAD8-56F7-623123D836D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7104" r="5527"/>
          <a:stretch/>
        </p:blipFill>
        <p:spPr bwMode="auto">
          <a:xfrm>
            <a:off x="5277853" y="1173233"/>
            <a:ext cx="6625390" cy="37916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249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44418E-C831-4D67-9AE9-924A71A70946}"/>
              </a:ext>
            </a:extLst>
          </p:cNvPr>
          <p:cNvSpPr txBox="1"/>
          <p:nvPr/>
        </p:nvSpPr>
        <p:spPr>
          <a:xfrm>
            <a:off x="523875" y="5317240"/>
            <a:ext cx="11210925"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b="1" dirty="0">
                <a:solidFill>
                  <a:schemeClr val="accent1">
                    <a:lumMod val="50000"/>
                  </a:schemeClr>
                </a:solidFill>
                <a:latin typeface="Calibri Light" panose="020F0302020204030204"/>
              </a:rPr>
              <a:t>Ovens</a:t>
            </a:r>
            <a:endParaRPr kumimoji="0" lang="en-US" sz="6000" b="1" i="0" u="none" strike="noStrike" kern="1200" cap="none" spc="0" normalizeH="0" baseline="0" noProof="0" dirty="0">
              <a:ln>
                <a:noFill/>
              </a:ln>
              <a:solidFill>
                <a:schemeClr val="accent1">
                  <a:lumMod val="50000"/>
                </a:schemeClr>
              </a:solidFill>
              <a:effectLst/>
              <a:uLnTx/>
              <a:uFillTx/>
              <a:latin typeface="Calibri Light" panose="020F0302020204030204"/>
              <a:ea typeface="+mn-ea"/>
              <a:cs typeface="+mn-cs"/>
            </a:endParaRPr>
          </a:p>
        </p:txBody>
      </p:sp>
      <p:cxnSp>
        <p:nvCxnSpPr>
          <p:cNvPr id="2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Amazon.com: Black Mini Wood Cook Stove Set - 12 Inches Long With  Accessories : Toys &amp; Games">
            <a:extLst>
              <a:ext uri="{FF2B5EF4-FFF2-40B4-BE49-F238E27FC236}">
                <a16:creationId xmlns:a16="http://schemas.microsoft.com/office/drawing/2014/main" id="{DF577840-2FDD-4572-59E0-0C790371434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4927" y="723146"/>
            <a:ext cx="4416969" cy="43875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7958E3B-C71E-D0E6-656F-BD87E61AD5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8653" y="723146"/>
            <a:ext cx="4416969" cy="44107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54523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44418E-C831-4D67-9AE9-924A71A70946}"/>
              </a:ext>
            </a:extLst>
          </p:cNvPr>
          <p:cNvSpPr txBox="1"/>
          <p:nvPr/>
        </p:nvSpPr>
        <p:spPr>
          <a:xfrm>
            <a:off x="523875" y="5317240"/>
            <a:ext cx="11210925"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chemeClr val="accent1">
                    <a:lumMod val="50000"/>
                  </a:schemeClr>
                </a:solidFill>
                <a:effectLst/>
                <a:uLnTx/>
                <a:uFillTx/>
                <a:latin typeface="Calibri Light" panose="020F0302020204030204"/>
                <a:ea typeface="+mn-ea"/>
                <a:cs typeface="+mn-cs"/>
              </a:rPr>
              <a:t>Café Staff</a:t>
            </a:r>
          </a:p>
        </p:txBody>
      </p:sp>
      <p:cxnSp>
        <p:nvCxnSpPr>
          <p:cNvPr id="2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descr="Flagler County History">
            <a:extLst>
              <a:ext uri="{FF2B5EF4-FFF2-40B4-BE49-F238E27FC236}">
                <a16:creationId xmlns:a16="http://schemas.microsoft.com/office/drawing/2014/main" id="{5EB2F69C-EDAA-A70E-C891-76B94CB9509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757" y="1547775"/>
            <a:ext cx="5430253" cy="29988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B2F6FCF-7ADC-C6B5-A408-027CAFB0264E}"/>
              </a:ext>
            </a:extLst>
          </p:cNvPr>
          <p:cNvGrpSpPr/>
          <p:nvPr/>
        </p:nvGrpSpPr>
        <p:grpSpPr>
          <a:xfrm>
            <a:off x="6472990" y="1561041"/>
            <a:ext cx="5430253" cy="2998896"/>
            <a:chOff x="6472991" y="1561041"/>
            <a:chExt cx="5430253" cy="2998896"/>
          </a:xfrm>
        </p:grpSpPr>
        <p:pic>
          <p:nvPicPr>
            <p:cNvPr id="8" name="Picture 7" descr="A picture containing person, indoor, standing&#10;&#10;Description automatically generated">
              <a:extLst>
                <a:ext uri="{FF2B5EF4-FFF2-40B4-BE49-F238E27FC236}">
                  <a16:creationId xmlns:a16="http://schemas.microsoft.com/office/drawing/2014/main" id="{E330DDD2-0774-9D43-8F70-5995DC71EE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2991" y="1561041"/>
              <a:ext cx="5430253" cy="29988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482" name="Picture 2" descr="Chris Farley Lunch Lady Action Figure 2006 Accoutrements for sale online |  eBay">
              <a:extLst>
                <a:ext uri="{FF2B5EF4-FFF2-40B4-BE49-F238E27FC236}">
                  <a16:creationId xmlns:a16="http://schemas.microsoft.com/office/drawing/2014/main" id="{351D604F-2F82-18B5-80F1-39C6BFE0CC43}"/>
                </a:ext>
              </a:extLst>
            </p:cNvPr>
            <p:cNvPicPr>
              <a:picLocks noChangeAspect="1" noChangeArrowheads="1"/>
            </p:cNvPicPr>
            <p:nvPr/>
          </p:nvPicPr>
          <p:blipFill rotWithShape="1">
            <a:blip r:embed="rId5" cstate="email">
              <a:alphaModFix amt="50000"/>
              <a:extLst>
                <a:ext uri="{BEBA8EAE-BF5A-486C-A8C5-ECC9F3942E4B}">
                  <a14:imgProps xmlns:a14="http://schemas.microsoft.com/office/drawing/2010/main">
                    <a14:imgLayer r:embed="rId6">
                      <a14:imgEffect>
                        <a14:backgroundRemoval t="10000" b="90000" l="10000" r="90000">
                          <a14:foregroundMark x1="62917" y1="42813" x2="62917" y2="42813"/>
                          <a14:foregroundMark x1="26000" y1="42813" x2="26000" y2="42813"/>
                        </a14:backgroundRemoval>
                      </a14:imgEffect>
                      <a14:imgEffect>
                        <a14:saturation sat="0"/>
                      </a14:imgEffect>
                    </a14:imgLayer>
                  </a14:imgProps>
                </a:ext>
                <a:ext uri="{28A0092B-C50C-407E-A947-70E740481C1C}">
                  <a14:useLocalDpi xmlns:a14="http://schemas.microsoft.com/office/drawing/2010/main"/>
                </a:ext>
              </a:extLst>
            </a:blip>
            <a:srcRect b="9202"/>
            <a:stretch/>
          </p:blipFill>
          <p:spPr bwMode="auto">
            <a:xfrm>
              <a:off x="8305866" y="3731571"/>
              <a:ext cx="265362" cy="3212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1679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CAD868D-F3D2-A351-8358-CC81AB6BCBD8}"/>
              </a:ext>
            </a:extLst>
          </p:cNvPr>
          <p:cNvGrpSpPr/>
          <p:nvPr/>
        </p:nvGrpSpPr>
        <p:grpSpPr>
          <a:xfrm>
            <a:off x="1025978" y="776290"/>
            <a:ext cx="5495109" cy="919784"/>
            <a:chOff x="5956662" y="795923"/>
            <a:chExt cx="5495109" cy="919784"/>
          </a:xfrm>
        </p:grpSpPr>
        <p:sp>
          <p:nvSpPr>
            <p:cNvPr id="9" name="Oval 8">
              <a:extLst>
                <a:ext uri="{FF2B5EF4-FFF2-40B4-BE49-F238E27FC236}">
                  <a16:creationId xmlns:a16="http://schemas.microsoft.com/office/drawing/2014/main" id="{5C4DC15B-2F0A-3484-E962-28573695A5B0}"/>
                </a:ext>
              </a:extLst>
            </p:cNvPr>
            <p:cNvSpPr/>
            <p:nvPr/>
          </p:nvSpPr>
          <p:spPr>
            <a:xfrm>
              <a:off x="5956662" y="801307"/>
              <a:ext cx="914400" cy="9144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C</a:t>
              </a:r>
            </a:p>
          </p:txBody>
        </p:sp>
        <p:sp>
          <p:nvSpPr>
            <p:cNvPr id="10" name="Oval 9">
              <a:extLst>
                <a:ext uri="{FF2B5EF4-FFF2-40B4-BE49-F238E27FC236}">
                  <a16:creationId xmlns:a16="http://schemas.microsoft.com/office/drawing/2014/main" id="{ABA605E7-12FA-948C-F063-96DA1EB2609A}"/>
                </a:ext>
              </a:extLst>
            </p:cNvPr>
            <p:cNvSpPr/>
            <p:nvPr/>
          </p:nvSpPr>
          <p:spPr>
            <a:xfrm>
              <a:off x="6871062" y="795923"/>
              <a:ext cx="914400" cy="9144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H</a:t>
              </a:r>
              <a:endParaRPr lang="en-US" sz="6000" dirty="0"/>
            </a:p>
          </p:txBody>
        </p:sp>
        <p:sp>
          <p:nvSpPr>
            <p:cNvPr id="11" name="Oval 10">
              <a:extLst>
                <a:ext uri="{FF2B5EF4-FFF2-40B4-BE49-F238E27FC236}">
                  <a16:creationId xmlns:a16="http://schemas.microsoft.com/office/drawing/2014/main" id="{4F8F4048-C6DF-7ACC-892D-B079A241A0E2}"/>
                </a:ext>
              </a:extLst>
            </p:cNvPr>
            <p:cNvSpPr/>
            <p:nvPr/>
          </p:nvSpPr>
          <p:spPr>
            <a:xfrm>
              <a:off x="7785462" y="795923"/>
              <a:ext cx="914400" cy="9144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A</a:t>
              </a:r>
              <a:endParaRPr lang="en-US" sz="6000" dirty="0"/>
            </a:p>
          </p:txBody>
        </p:sp>
        <p:sp>
          <p:nvSpPr>
            <p:cNvPr id="12" name="Oval 11">
              <a:extLst>
                <a:ext uri="{FF2B5EF4-FFF2-40B4-BE49-F238E27FC236}">
                  <a16:creationId xmlns:a16="http://schemas.microsoft.com/office/drawing/2014/main" id="{5B1192B8-09EB-BA1E-F5D7-86ED3D6353D7}"/>
                </a:ext>
              </a:extLst>
            </p:cNvPr>
            <p:cNvSpPr/>
            <p:nvPr/>
          </p:nvSpPr>
          <p:spPr>
            <a:xfrm>
              <a:off x="8699862" y="795923"/>
              <a:ext cx="914400" cy="9144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N</a:t>
              </a:r>
              <a:endParaRPr lang="en-US" sz="6000" dirty="0"/>
            </a:p>
          </p:txBody>
        </p:sp>
        <p:sp>
          <p:nvSpPr>
            <p:cNvPr id="13" name="Oval 12">
              <a:extLst>
                <a:ext uri="{FF2B5EF4-FFF2-40B4-BE49-F238E27FC236}">
                  <a16:creationId xmlns:a16="http://schemas.microsoft.com/office/drawing/2014/main" id="{1BCBD09E-572A-A64D-FC7B-1441355F9AB9}"/>
                </a:ext>
              </a:extLst>
            </p:cNvPr>
            <p:cNvSpPr/>
            <p:nvPr/>
          </p:nvSpPr>
          <p:spPr>
            <a:xfrm>
              <a:off x="9614262" y="795923"/>
              <a:ext cx="914400" cy="9144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G</a:t>
              </a:r>
              <a:endParaRPr lang="en-US" sz="6000" dirty="0"/>
            </a:p>
          </p:txBody>
        </p:sp>
        <p:sp>
          <p:nvSpPr>
            <p:cNvPr id="14" name="Oval 13">
              <a:extLst>
                <a:ext uri="{FF2B5EF4-FFF2-40B4-BE49-F238E27FC236}">
                  <a16:creationId xmlns:a16="http://schemas.microsoft.com/office/drawing/2014/main" id="{94CB9D4A-1FF5-C6E7-58D1-ADB845D04270}"/>
                </a:ext>
              </a:extLst>
            </p:cNvPr>
            <p:cNvSpPr/>
            <p:nvPr/>
          </p:nvSpPr>
          <p:spPr>
            <a:xfrm>
              <a:off x="10537371" y="795923"/>
              <a:ext cx="914400" cy="9144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E</a:t>
              </a:r>
              <a:endParaRPr lang="en-US" sz="6000" dirty="0"/>
            </a:p>
          </p:txBody>
        </p:sp>
      </p:grpSp>
      <p:pic>
        <p:nvPicPr>
          <p:cNvPr id="16" name="Picture 6" descr="Best Chameleon Animal GIFs | Gfycat">
            <a:extLst>
              <a:ext uri="{FF2B5EF4-FFF2-40B4-BE49-F238E27FC236}">
                <a16:creationId xmlns:a16="http://schemas.microsoft.com/office/drawing/2014/main" id="{714C3FB4-3E56-C520-8E5A-057271F0DB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61394" y="1358848"/>
            <a:ext cx="4229100" cy="2381250"/>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8266ADE1-683C-1736-4259-C3606A95A8AE}"/>
              </a:ext>
            </a:extLst>
          </p:cNvPr>
          <p:cNvSpPr txBox="1">
            <a:spLocks/>
          </p:cNvSpPr>
          <p:nvPr/>
        </p:nvSpPr>
        <p:spPr>
          <a:xfrm>
            <a:off x="7450235" y="3995798"/>
            <a:ext cx="4581344" cy="2381249"/>
          </a:xfrm>
          <a:prstGeom prst="rect">
            <a:avLst/>
          </a:prstGeom>
          <a:noFill/>
          <a:ln>
            <a:noFill/>
          </a:ln>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D7D31"/>
              </a:buClr>
              <a:buSzTx/>
              <a:buFont typeface="Arial" panose="020B0604020202020204" pitchFamily="34" charset="0"/>
              <a:buNone/>
              <a:tabLst/>
              <a:defRPr/>
            </a:pPr>
            <a:r>
              <a:rPr kumimoji="0" lang="en-US" sz="3000" b="0" i="0" u="none" strike="noStrike" kern="1200" cap="none" spc="0" normalizeH="0" baseline="0" noProof="0" dirty="0">
                <a:ln>
                  <a:noFill/>
                </a:ln>
                <a:solidFill>
                  <a:srgbClr val="002060"/>
                </a:solidFill>
                <a:effectLst/>
                <a:uLnTx/>
                <a:uFillTx/>
                <a:latin typeface="Calibri" panose="020F0502020204030204"/>
                <a:ea typeface="+mn-ea"/>
                <a:cs typeface="+mn-cs"/>
              </a:rPr>
              <a:t>Change can carry different emotions.</a:t>
            </a:r>
            <a:r>
              <a:rPr kumimoji="0" lang="en-US" sz="30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0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1000"/>
              </a:spcBef>
              <a:spcAft>
                <a:spcPts val="0"/>
              </a:spcAft>
              <a:buClr>
                <a:srgbClr val="ED7D31"/>
              </a:buClr>
              <a:buSzTx/>
              <a:buFont typeface="Arial" panose="020B0604020202020204" pitchFamily="34" charset="0"/>
              <a:buNone/>
              <a:tabLst/>
              <a:defRPr/>
            </a:pPr>
            <a:r>
              <a:rPr kumimoji="0" lang="en-US" sz="3000" b="0" i="0" u="none" strike="noStrike" kern="1200" cap="none" spc="0" normalizeH="0" baseline="0" noProof="0" dirty="0">
                <a:ln>
                  <a:noFill/>
                </a:ln>
                <a:solidFill>
                  <a:srgbClr val="002060"/>
                </a:solidFill>
                <a:effectLst/>
                <a:uLnTx/>
                <a:uFillTx/>
                <a:latin typeface="Calibri" panose="020F0502020204030204"/>
                <a:ea typeface="+mn-ea"/>
                <a:cs typeface="+mn-cs"/>
              </a:rPr>
              <a:t>Some people look at change as a positive thing, while others are afraid of it. </a:t>
            </a:r>
          </a:p>
          <a:p>
            <a:pPr marL="0" marR="0" lvl="0" indent="0" algn="l" defTabSz="914400" rtl="0" eaLnBrk="1" fontAlgn="auto" latinLnBrk="0" hangingPunct="1">
              <a:lnSpc>
                <a:spcPct val="100000"/>
              </a:lnSpc>
              <a:spcBef>
                <a:spcPts val="1000"/>
              </a:spcBef>
              <a:spcAft>
                <a:spcPts val="0"/>
              </a:spcAft>
              <a:buClr>
                <a:srgbClr val="ED7D31"/>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3AAB7D7B-0EA7-F5A7-FEA0-9784CF704EDC}"/>
              </a:ext>
            </a:extLst>
          </p:cNvPr>
          <p:cNvCxnSpPr/>
          <p:nvPr/>
        </p:nvCxnSpPr>
        <p:spPr>
          <a:xfrm>
            <a:off x="955640" y="1837790"/>
            <a:ext cx="567962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C9CE21EE-6311-2C27-2A16-433E67A3EE69}"/>
              </a:ext>
            </a:extLst>
          </p:cNvPr>
          <p:cNvSpPr/>
          <p:nvPr/>
        </p:nvSpPr>
        <p:spPr>
          <a:xfrm>
            <a:off x="1263259" y="2001059"/>
            <a:ext cx="5926238" cy="4431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F593354-E747-C6F3-9D77-71A887107014}"/>
              </a:ext>
            </a:extLst>
          </p:cNvPr>
          <p:cNvSpPr txBox="1"/>
          <p:nvPr/>
        </p:nvSpPr>
        <p:spPr>
          <a:xfrm>
            <a:off x="1523997" y="2136076"/>
            <a:ext cx="5495109" cy="39395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chemeClr val="bg1"/>
                </a:solidFill>
                <a:effectLst/>
                <a:uLnTx/>
                <a:uFillTx/>
                <a:latin typeface="Calibri" panose="020F0502020204030204"/>
                <a:ea typeface="+mn-ea"/>
                <a:cs typeface="+mn-cs"/>
              </a:rPr>
              <a:t>Verb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1. Make or become different.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2. Take or use another instead of.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chemeClr val="bg1"/>
                </a:solidFill>
                <a:effectLst/>
                <a:uLnTx/>
                <a:uFillTx/>
                <a:latin typeface="Calibri" panose="020F0502020204030204"/>
                <a:ea typeface="+mn-ea"/>
                <a:cs typeface="+mn-cs"/>
              </a:rPr>
              <a:t>Noun</a:t>
            </a:r>
          </a:p>
          <a:p>
            <a:pPr marL="349250" marR="0" lvl="0" indent="-34925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1. The act or instance of making or becoming different. </a:t>
            </a:r>
          </a:p>
        </p:txBody>
      </p:sp>
    </p:spTree>
    <p:extLst>
      <p:ext uri="{BB962C8B-B14F-4D97-AF65-F5344CB8AC3E}">
        <p14:creationId xmlns:p14="http://schemas.microsoft.com/office/powerpoint/2010/main" val="45832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81D16B-FA62-A579-919C-A9022D72084B}"/>
              </a:ext>
            </a:extLst>
          </p:cNvPr>
          <p:cNvSpPr>
            <a:spLocks noGrp="1"/>
          </p:cNvSpPr>
          <p:nvPr>
            <p:ph type="title"/>
          </p:nvPr>
        </p:nvSpPr>
        <p:spPr>
          <a:xfrm>
            <a:off x="0" y="458214"/>
            <a:ext cx="12192000" cy="1135737"/>
          </a:xfrm>
          <a:ln>
            <a:noFill/>
          </a:ln>
        </p:spPr>
        <p:txBody>
          <a:bodyPr vert="horz" lIns="91440" tIns="45720" rIns="91440" bIns="45720" rtlCol="0" anchor="ctr">
            <a:noAutofit/>
          </a:bodyPr>
          <a:lstStyle/>
          <a:p>
            <a:r>
              <a:rPr lang="en-US" sz="6600" b="1" kern="1200" dirty="0">
                <a:solidFill>
                  <a:schemeClr val="bg1">
                    <a:lumMod val="95000"/>
                  </a:schemeClr>
                </a:solidFill>
                <a:latin typeface="+mj-lt"/>
                <a:ea typeface="+mj-ea"/>
                <a:cs typeface="+mj-cs"/>
              </a:rPr>
              <a:t> </a:t>
            </a:r>
            <a:r>
              <a:rPr lang="en-US" sz="6600" b="1" dirty="0">
                <a:solidFill>
                  <a:schemeClr val="bg1">
                    <a:lumMod val="95000"/>
                  </a:schemeClr>
                </a:solidFill>
              </a:rPr>
              <a:t>	</a:t>
            </a:r>
            <a:r>
              <a:rPr lang="en-US" sz="6600" b="1" kern="1200" dirty="0">
                <a:solidFill>
                  <a:schemeClr val="bg1">
                    <a:lumMod val="95000"/>
                  </a:schemeClr>
                </a:solidFill>
                <a:latin typeface="+mj-lt"/>
                <a:ea typeface="+mj-ea"/>
                <a:cs typeface="+mj-cs"/>
              </a:rPr>
              <a:t>Activity </a:t>
            </a:r>
            <a:r>
              <a:rPr lang="en-US" sz="6600" b="1" dirty="0">
                <a:solidFill>
                  <a:schemeClr val="bg1">
                    <a:lumMod val="95000"/>
                  </a:schemeClr>
                </a:solidFill>
              </a:rPr>
              <a:t>2</a:t>
            </a:r>
            <a:endParaRPr lang="en-US" sz="6600" b="1" kern="1200" dirty="0">
              <a:solidFill>
                <a:schemeClr val="bg1">
                  <a:lumMod val="95000"/>
                </a:schemeClr>
              </a:solidFill>
              <a:latin typeface="+mj-lt"/>
              <a:ea typeface="+mj-ea"/>
              <a:cs typeface="+mj-cs"/>
            </a:endParaRPr>
          </a:p>
        </p:txBody>
      </p:sp>
      <p:sp>
        <p:nvSpPr>
          <p:cNvPr id="6" name="Content Placeholder 2">
            <a:extLst>
              <a:ext uri="{FF2B5EF4-FFF2-40B4-BE49-F238E27FC236}">
                <a16:creationId xmlns:a16="http://schemas.microsoft.com/office/drawing/2014/main" id="{B92CA13E-055A-FE86-FB17-F68DF5E3B456}"/>
              </a:ext>
            </a:extLst>
          </p:cNvPr>
          <p:cNvSpPr txBox="1">
            <a:spLocks/>
          </p:cNvSpPr>
          <p:nvPr/>
        </p:nvSpPr>
        <p:spPr>
          <a:xfrm>
            <a:off x="1" y="5418025"/>
            <a:ext cx="12192000" cy="143997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a:solidFill>
              <a:schemeClr val="bg1"/>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D7D31"/>
              </a:buClr>
              <a:buSzTx/>
              <a:buFont typeface="Arial" panose="020B0604020202020204" pitchFamily="34" charset="0"/>
              <a:buNone/>
              <a:tabLst/>
              <a:defRPr/>
            </a:pPr>
            <a:r>
              <a:rPr kumimoji="0" lang="en-US" sz="4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Write an example of a major change that has taken place in your cafeteria operations.</a:t>
            </a:r>
          </a:p>
        </p:txBody>
      </p:sp>
      <p:grpSp>
        <p:nvGrpSpPr>
          <p:cNvPr id="8" name="Group 7">
            <a:extLst>
              <a:ext uri="{FF2B5EF4-FFF2-40B4-BE49-F238E27FC236}">
                <a16:creationId xmlns:a16="http://schemas.microsoft.com/office/drawing/2014/main" id="{5DACB0EF-5FA3-0F5A-A5F7-4B747BF325C0}"/>
              </a:ext>
            </a:extLst>
          </p:cNvPr>
          <p:cNvGrpSpPr/>
          <p:nvPr/>
        </p:nvGrpSpPr>
        <p:grpSpPr>
          <a:xfrm>
            <a:off x="7893732" y="341227"/>
            <a:ext cx="3957851" cy="4963631"/>
            <a:chOff x="8963025" y="2867337"/>
            <a:chExt cx="2759101" cy="3657821"/>
          </a:xfrm>
        </p:grpSpPr>
        <p:sp>
          <p:nvSpPr>
            <p:cNvPr id="9" name="Rectangle 8">
              <a:extLst>
                <a:ext uri="{FF2B5EF4-FFF2-40B4-BE49-F238E27FC236}">
                  <a16:creationId xmlns:a16="http://schemas.microsoft.com/office/drawing/2014/main" id="{F91E64A1-2960-73D7-88F9-125FCB311F6F}"/>
                </a:ext>
              </a:extLst>
            </p:cNvPr>
            <p:cNvSpPr/>
            <p:nvPr/>
          </p:nvSpPr>
          <p:spPr>
            <a:xfrm>
              <a:off x="8963025" y="2867337"/>
              <a:ext cx="2759101" cy="36578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14B0E33-4F02-8F8B-5DB2-7F27031F56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6016" t="10036" r="30700" b="6267"/>
            <a:stretch/>
          </p:blipFill>
          <p:spPr>
            <a:xfrm>
              <a:off x="9067799" y="2982073"/>
              <a:ext cx="2571255" cy="3452261"/>
            </a:xfrm>
            <a:prstGeom prst="rect">
              <a:avLst/>
            </a:prstGeom>
            <a:ln>
              <a:solidFill>
                <a:srgbClr val="002060"/>
              </a:solidFill>
            </a:ln>
          </p:spPr>
        </p:pic>
      </p:grpSp>
      <p:pic>
        <p:nvPicPr>
          <p:cNvPr id="7" name="3 Minute Countdown timer (Minimal)">
            <a:hlinkClick r:id="" action="ppaction://media"/>
            <a:extLst>
              <a:ext uri="{FF2B5EF4-FFF2-40B4-BE49-F238E27FC236}">
                <a16:creationId xmlns:a16="http://schemas.microsoft.com/office/drawing/2014/main" id="{3C496C82-9D7E-539E-AE4D-9CB5C4A6270B}"/>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0900" t="16446" r="13269" b="19439"/>
          <a:stretch/>
        </p:blipFill>
        <p:spPr>
          <a:xfrm>
            <a:off x="5165677" y="4192513"/>
            <a:ext cx="2438400" cy="1135737"/>
          </a:xfrm>
          <a:prstGeom prst="rect">
            <a:avLst/>
          </a:prstGeom>
          <a:ln>
            <a:noFill/>
          </a:ln>
          <a:effectLst>
            <a:outerShdw blurRad="190500" algn="tl" rotWithShape="0">
              <a:srgbClr val="000000">
                <a:alpha val="70000"/>
              </a:srgbClr>
            </a:outerShdw>
          </a:effectLst>
        </p:spPr>
      </p:pic>
      <p:pic>
        <p:nvPicPr>
          <p:cNvPr id="11" name="Picture 2" descr="Chef's Kitchens">
            <a:extLst>
              <a:ext uri="{FF2B5EF4-FFF2-40B4-BE49-F238E27FC236}">
                <a16:creationId xmlns:a16="http://schemas.microsoft.com/office/drawing/2014/main" id="{90E3C17F-18D8-1A8F-EF96-E057E73BA93C}"/>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28399"/>
          <a:stretch/>
        </p:blipFill>
        <p:spPr bwMode="auto">
          <a:xfrm>
            <a:off x="324860" y="2171700"/>
            <a:ext cx="4596908" cy="3133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8FBC7226-3337-685D-D98E-0D8957527DB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6016" t="46115" r="30700" b="26827"/>
          <a:stretch/>
        </p:blipFill>
        <p:spPr>
          <a:xfrm>
            <a:off x="8028463" y="2495550"/>
            <a:ext cx="3688391" cy="1514475"/>
          </a:xfrm>
          <a:prstGeom prst="rect">
            <a:avLst/>
          </a:prstGeom>
          <a:ln>
            <a:noFill/>
          </a:ln>
        </p:spPr>
      </p:pic>
      <p:sp>
        <p:nvSpPr>
          <p:cNvPr id="2" name="TextBox 1">
            <a:extLst>
              <a:ext uri="{FF2B5EF4-FFF2-40B4-BE49-F238E27FC236}">
                <a16:creationId xmlns:a16="http://schemas.microsoft.com/office/drawing/2014/main" id="{BAC90068-EE50-F90A-0569-6769CF81A217}"/>
              </a:ext>
            </a:extLst>
          </p:cNvPr>
          <p:cNvSpPr txBox="1"/>
          <p:nvPr/>
        </p:nvSpPr>
        <p:spPr>
          <a:xfrm>
            <a:off x="8806646" y="4278604"/>
            <a:ext cx="2320327" cy="215444"/>
          </a:xfrm>
          <a:prstGeom prst="rect">
            <a:avLst/>
          </a:prstGeom>
          <a:solidFill>
            <a:schemeClr val="bg1"/>
          </a:solidFill>
        </p:spPr>
        <p:txBody>
          <a:bodyPr wrap="square" rtlCol="0">
            <a:spAutoFit/>
          </a:bodyPr>
          <a:lstStyle/>
          <a:p>
            <a:pPr algn="ctr"/>
            <a:r>
              <a:rPr lang="en-US" sz="800" dirty="0"/>
              <a:t>Write down how change makes you feel?</a:t>
            </a:r>
          </a:p>
        </p:txBody>
      </p:sp>
    </p:spTree>
    <p:custDataLst>
      <p:tags r:id="rId1"/>
    </p:custDataLst>
    <p:extLst>
      <p:ext uri="{BB962C8B-B14F-4D97-AF65-F5344CB8AC3E}">
        <p14:creationId xmlns:p14="http://schemas.microsoft.com/office/powerpoint/2010/main" val="202336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31"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childTnLst>
                          </p:cTn>
                        </p:par>
                        <p:par>
                          <p:cTn id="18" fill="hold">
                            <p:stCondLst>
                              <p:cond delay="1000"/>
                            </p:stCondLst>
                            <p:childTnLst>
                              <p:par>
                                <p:cTn id="19" presetID="1" presetClass="mediacall" presetSubtype="0" fill="hold" nodeType="afterEffect">
                                  <p:stCondLst>
                                    <p:cond delay="0"/>
                                  </p:stCondLst>
                                  <p:childTnLst>
                                    <p:cmd type="call" cmd="playFrom(0.0)">
                                      <p:cBhvr>
                                        <p:cTn id="20" dur="1800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7"/>
                                        </p:tgtEl>
                                      </p:cBhvr>
                                    </p:cmd>
                                  </p:childTnLst>
                                </p:cTn>
                              </p:par>
                            </p:childTnLst>
                          </p:cTn>
                        </p:par>
                      </p:childTnLst>
                    </p:cTn>
                  </p:par>
                </p:childTnLst>
              </p:cTn>
              <p:nextCondLst>
                <p:cond evt="onClick" delay="0">
                  <p:tgtEl>
                    <p:spTgt spid="7"/>
                  </p:tgtEl>
                </p:cond>
              </p:nextCondLst>
            </p:seq>
            <p:video>
              <p:cMediaNode vol="80000">
                <p:cTn id="26" fill="hold" display="0">
                  <p:stCondLst>
                    <p:cond delay="indefinite"/>
                  </p:stCondLst>
                </p:cTn>
                <p:tgtEl>
                  <p:spTgt spid="7"/>
                </p:tgtEl>
              </p:cMediaNode>
            </p:video>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ear Anxiety Silhouette - Free vector graphic on Pixabay">
            <a:extLst>
              <a:ext uri="{FF2B5EF4-FFF2-40B4-BE49-F238E27FC236}">
                <a16:creationId xmlns:a16="http://schemas.microsoft.com/office/drawing/2014/main" id="{6F3921B6-E22B-76E9-B4A4-BA3E5A96B9E3}"/>
              </a:ext>
            </a:extLst>
          </p:cNvPr>
          <p:cNvPicPr>
            <a:picLocks noChangeAspect="1" noChangeArrowheads="1"/>
          </p:cNvPicPr>
          <p:nvPr/>
        </p:nvPicPr>
        <p:blipFill>
          <a:blip r:embed="rId3" cstate="email">
            <a:duotone>
              <a:prstClr val="black"/>
              <a:srgbClr val="002060">
                <a:tint val="45000"/>
                <a:satMod val="400000"/>
              </a:srgbClr>
            </a:duotone>
            <a:extLst>
              <a:ext uri="{28A0092B-C50C-407E-A947-70E740481C1C}">
                <a14:useLocalDpi xmlns:a14="http://schemas.microsoft.com/office/drawing/2010/main"/>
              </a:ext>
            </a:extLst>
          </a:blip>
          <a:srcRect/>
          <a:stretch>
            <a:fillRect/>
          </a:stretch>
        </p:blipFill>
        <p:spPr bwMode="auto">
          <a:xfrm>
            <a:off x="260823" y="2659794"/>
            <a:ext cx="3998708" cy="42030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505A33F-A0F8-1D53-EEBA-3962D113FB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03209">
            <a:off x="1064024" y="3848283"/>
            <a:ext cx="562343" cy="562943"/>
          </a:xfrm>
          <a:prstGeom prst="rect">
            <a:avLst/>
          </a:prstGeom>
        </p:spPr>
      </p:pic>
      <p:sp>
        <p:nvSpPr>
          <p:cNvPr id="5" name="TextBox 4">
            <a:extLst>
              <a:ext uri="{FF2B5EF4-FFF2-40B4-BE49-F238E27FC236}">
                <a16:creationId xmlns:a16="http://schemas.microsoft.com/office/drawing/2014/main" id="{86A2BC95-4A78-404D-3AC7-1D839B7DFB12}"/>
              </a:ext>
            </a:extLst>
          </p:cNvPr>
          <p:cNvSpPr txBox="1"/>
          <p:nvPr/>
        </p:nvSpPr>
        <p:spPr>
          <a:xfrm>
            <a:off x="0" y="693020"/>
            <a:ext cx="12192000" cy="3046988"/>
          </a:xfrm>
          <a:prstGeom prst="rect">
            <a:avLst/>
          </a:prstGeom>
          <a:noFill/>
        </p:spPr>
        <p:txBody>
          <a:bodyPr wrap="square">
            <a:spAutoFit/>
          </a:bodyPr>
          <a:lstStyle/>
          <a:p>
            <a:pPr algn="ctr"/>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Fear Of The Unknown</a:t>
            </a:r>
            <a:endParaRPr lang="en-US" sz="9600" dirty="0"/>
          </a:p>
        </p:txBody>
      </p:sp>
    </p:spTree>
    <p:extLst>
      <p:ext uri="{BB962C8B-B14F-4D97-AF65-F5344CB8AC3E}">
        <p14:creationId xmlns:p14="http://schemas.microsoft.com/office/powerpoint/2010/main" val="299021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B04DF16-4B35-01FA-7D65-655155A18A89}"/>
              </a:ext>
            </a:extLst>
          </p:cNvPr>
          <p:cNvSpPr txBox="1">
            <a:spLocks/>
          </p:cNvSpPr>
          <p:nvPr/>
        </p:nvSpPr>
        <p:spPr>
          <a:xfrm>
            <a:off x="491790" y="2270759"/>
            <a:ext cx="5401009" cy="3373252"/>
          </a:xfrm>
          <a:prstGeom prst="rect">
            <a:avLst/>
          </a:prstGeom>
          <a:noFill/>
          <a:ln>
            <a:solidFill>
              <a:schemeClr val="accent1">
                <a:lumMod val="50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1" u="none" strike="noStrike" kern="1200" cap="none" spc="0" normalizeH="0" baseline="0" noProof="0" dirty="0">
                <a:ln>
                  <a:noFill/>
                </a:ln>
                <a:solidFill>
                  <a:prstClr val="white"/>
                </a:solidFill>
                <a:effectLst/>
                <a:uLnTx/>
                <a:uFillTx/>
                <a:latin typeface="Calibri" panose="020F0502020204030204"/>
                <a:ea typeface="+mn-ea"/>
                <a:cs typeface="+mn-cs"/>
              </a:rPr>
              <a:t>Why is Change Hard?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88% of people believe a change will make things worse for them. </a:t>
            </a:r>
          </a:p>
        </p:txBody>
      </p:sp>
      <p:graphicFrame>
        <p:nvGraphicFramePr>
          <p:cNvPr id="6" name="Chart 5">
            <a:extLst>
              <a:ext uri="{FF2B5EF4-FFF2-40B4-BE49-F238E27FC236}">
                <a16:creationId xmlns:a16="http://schemas.microsoft.com/office/drawing/2014/main" id="{E88A35D7-E10A-823C-D90C-D7A66B225ED4}"/>
              </a:ext>
            </a:extLst>
          </p:cNvPr>
          <p:cNvGraphicFramePr/>
          <p:nvPr>
            <p:extLst>
              <p:ext uri="{D42A27DB-BD31-4B8C-83A1-F6EECF244321}">
                <p14:modId xmlns:p14="http://schemas.microsoft.com/office/powerpoint/2010/main" val="1706800332"/>
              </p:ext>
            </p:extLst>
          </p:nvPr>
        </p:nvGraphicFramePr>
        <p:xfrm>
          <a:off x="6577262" y="2270759"/>
          <a:ext cx="5133473" cy="337325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B0EC8CB3-F629-35B2-F91D-E1A73768CF86}"/>
              </a:ext>
            </a:extLst>
          </p:cNvPr>
          <p:cNvSpPr txBox="1"/>
          <p:nvPr/>
        </p:nvSpPr>
        <p:spPr>
          <a:xfrm>
            <a:off x="491791" y="518352"/>
            <a:ext cx="11210925"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Light" panose="020F0302020204030204"/>
                <a:ea typeface="+mn-ea"/>
                <a:cs typeface="+mn-cs"/>
              </a:rPr>
              <a:t>Fear Of The Unknown</a:t>
            </a:r>
          </a:p>
        </p:txBody>
      </p:sp>
    </p:spTree>
    <p:extLst>
      <p:ext uri="{BB962C8B-B14F-4D97-AF65-F5344CB8AC3E}">
        <p14:creationId xmlns:p14="http://schemas.microsoft.com/office/powerpoint/2010/main" val="175915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eeling out of control? You're not alone - mind health Nelson">
            <a:extLst>
              <a:ext uri="{FF2B5EF4-FFF2-40B4-BE49-F238E27FC236}">
                <a16:creationId xmlns:a16="http://schemas.microsoft.com/office/drawing/2014/main" id="{02980CEE-757D-3583-C232-1413E29262A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852" r="6852"/>
          <a:stretch/>
        </p:blipFill>
        <p:spPr bwMode="auto">
          <a:xfrm>
            <a:off x="8105500" y="3017394"/>
            <a:ext cx="3597216" cy="2778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68" name="Picture 4" descr="6 Tips for Managing Anxiety and Irritability | Elevation Behavioral Health">
            <a:extLst>
              <a:ext uri="{FF2B5EF4-FFF2-40B4-BE49-F238E27FC236}">
                <a16:creationId xmlns:a16="http://schemas.microsoft.com/office/drawing/2014/main" id="{07CA7E44-E751-79CE-E9F6-2F83A016E0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9285" y="3017394"/>
            <a:ext cx="3597214" cy="2767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Anxiety and Your Sense of Control | HealthyPlace">
            <a:extLst>
              <a:ext uri="{FF2B5EF4-FFF2-40B4-BE49-F238E27FC236}">
                <a16:creationId xmlns:a16="http://schemas.microsoft.com/office/drawing/2014/main" id="{52C6A0CB-22B9-E781-5C4A-2F5BCF71277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2255" r="31919"/>
          <a:stretch/>
        </p:blipFill>
        <p:spPr bwMode="auto">
          <a:xfrm>
            <a:off x="4520894" y="3017394"/>
            <a:ext cx="3150211" cy="3170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How 100 Post-it Notes Can Help You Feel in Control of Your Life Again |  Inc.com">
            <a:extLst>
              <a:ext uri="{FF2B5EF4-FFF2-40B4-BE49-F238E27FC236}">
                <a16:creationId xmlns:a16="http://schemas.microsoft.com/office/drawing/2014/main" id="{23EFD9ED-6B99-4919-E3AF-F4EC29F1460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19023" y="2999603"/>
            <a:ext cx="3152082" cy="3200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D9E647A-0C26-6910-40D3-AA4EE2B8721B}"/>
              </a:ext>
            </a:extLst>
          </p:cNvPr>
          <p:cNvSpPr txBox="1"/>
          <p:nvPr/>
        </p:nvSpPr>
        <p:spPr>
          <a:xfrm>
            <a:off x="489286" y="657997"/>
            <a:ext cx="11061030" cy="1384995"/>
          </a:xfrm>
          <a:prstGeom prst="rect">
            <a:avLst/>
          </a:prstGeom>
          <a:noFill/>
        </p:spPr>
        <p:txBody>
          <a:bodyPr wrap="square">
            <a:spAutoFit/>
          </a:bodyPr>
          <a:lstStyle/>
          <a:p>
            <a:pPr algn="ctr" defTabSz="931774">
              <a:defRPr/>
            </a:pPr>
            <a:r>
              <a:rPr lang="en-US" sz="4000" dirty="0">
                <a:solidFill>
                  <a:schemeClr val="bg1"/>
                </a:solidFill>
                <a:latin typeface="Calibri" panose="020F0502020204030204"/>
              </a:rPr>
              <a:t>When we don’t know what will happen, </a:t>
            </a:r>
          </a:p>
          <a:p>
            <a:pPr algn="ctr" defTabSz="931774">
              <a:defRPr/>
            </a:pPr>
            <a:r>
              <a:rPr lang="en-US" sz="4000" dirty="0">
                <a:solidFill>
                  <a:schemeClr val="bg1"/>
                </a:solidFill>
                <a:latin typeface="Calibri" panose="020F0502020204030204"/>
              </a:rPr>
              <a:t>we </a:t>
            </a:r>
            <a:r>
              <a:rPr lang="en-US" sz="4400" b="1" i="1" dirty="0">
                <a:solidFill>
                  <a:schemeClr val="bg1"/>
                </a:solidFill>
                <a:latin typeface="Calibri" panose="020F0502020204030204"/>
              </a:rPr>
              <a:t>create</a:t>
            </a:r>
            <a:r>
              <a:rPr lang="en-US" sz="4000" dirty="0">
                <a:solidFill>
                  <a:schemeClr val="bg1"/>
                </a:solidFill>
                <a:latin typeface="Calibri" panose="020F0502020204030204"/>
              </a:rPr>
              <a:t> scenarios that create </a:t>
            </a:r>
            <a:r>
              <a:rPr lang="en-US" sz="4400" b="1" i="1" dirty="0">
                <a:solidFill>
                  <a:schemeClr val="bg1"/>
                </a:solidFill>
                <a:latin typeface="Calibri" panose="020F0502020204030204"/>
              </a:rPr>
              <a:t>worry</a:t>
            </a:r>
            <a:r>
              <a:rPr lang="en-US" sz="4000" dirty="0">
                <a:solidFill>
                  <a:schemeClr val="bg1"/>
                </a:solidFill>
                <a:latin typeface="Calibri" panose="020F0502020204030204"/>
              </a:rPr>
              <a:t>.</a:t>
            </a:r>
            <a:endParaRPr lang="en-US" sz="4000" dirty="0">
              <a:solidFill>
                <a:schemeClr val="bg1"/>
              </a:solidFill>
            </a:endParaRPr>
          </a:p>
        </p:txBody>
      </p:sp>
    </p:spTree>
    <p:extLst>
      <p:ext uri="{BB962C8B-B14F-4D97-AF65-F5344CB8AC3E}">
        <p14:creationId xmlns:p14="http://schemas.microsoft.com/office/powerpoint/2010/main" val="282148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750"/>
                                  </p:stCondLst>
                                  <p:childTnLst>
                                    <p:animEffect transition="out" filter="fade">
                                      <p:cBhvr>
                                        <p:cTn id="6" dur="500"/>
                                        <p:tgtEl>
                                          <p:spTgt spid="2052"/>
                                        </p:tgtEl>
                                      </p:cBhvr>
                                    </p:animEffect>
                                    <p:set>
                                      <p:cBhvr>
                                        <p:cTn id="7" dur="1" fill="hold">
                                          <p:stCondLst>
                                            <p:cond delay="4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B04DF16-4B35-01FA-7D65-655155A18A89}"/>
              </a:ext>
            </a:extLst>
          </p:cNvPr>
          <p:cNvSpPr txBox="1">
            <a:spLocks/>
          </p:cNvSpPr>
          <p:nvPr/>
        </p:nvSpPr>
        <p:spPr>
          <a:xfrm>
            <a:off x="657864" y="737937"/>
            <a:ext cx="10523483" cy="1812970"/>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Neuroscience shows that our brain reacts to </a:t>
            </a:r>
            <a:r>
              <a:rPr kumimoji="0" lang="en-US" sz="4000" b="1" i="1" u="none" strike="noStrike" kern="1200" cap="none" spc="0" normalizeH="0" baseline="0" noProof="0" dirty="0">
                <a:ln>
                  <a:noFill/>
                </a:ln>
                <a:solidFill>
                  <a:prstClr val="white"/>
                </a:solidFill>
                <a:effectLst/>
                <a:uLnTx/>
                <a:uFillTx/>
                <a:latin typeface="Calibri" panose="020F0502020204030204"/>
                <a:ea typeface="+mn-ea"/>
                <a:cs typeface="+mn-cs"/>
              </a:rPr>
              <a:t>uncertainty</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the same way that it reacts to failure or an error. </a:t>
            </a:r>
          </a:p>
        </p:txBody>
      </p:sp>
      <p:pic>
        <p:nvPicPr>
          <p:cNvPr id="7" name="Picture 6" descr="Easy Recipes for Thanksgiving | Mariner Finance | Personal loans near you |  Discover more">
            <a:extLst>
              <a:ext uri="{FF2B5EF4-FFF2-40B4-BE49-F238E27FC236}">
                <a16:creationId xmlns:a16="http://schemas.microsoft.com/office/drawing/2014/main" id="{E3887977-936A-E83D-7BFA-56DC2ECDDDA7}"/>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9759" b="97059" l="9600" r="90000">
                        <a14:foregroundMark x1="73400" y1="30080" x2="67100" y2="48663"/>
                        <a14:foregroundMark x1="76700" y1="29545" x2="76700" y2="29545"/>
                        <a14:foregroundMark x1="27000" y1="63102" x2="25600" y2="55749"/>
                        <a14:foregroundMark x1="79200" y1="97059" x2="74900" y2="85294"/>
                        <a14:foregroundMark x1="10100" y1="91176" x2="10000" y2="87299"/>
                        <a14:foregroundMark x1="9600" y1="88503" x2="9600" y2="81684"/>
                        <a14:backgroundMark x1="30200" y1="48262" x2="30200" y2="48262"/>
                        <a14:backgroundMark x1="29900" y1="51604" x2="29900" y2="51337"/>
                        <a14:backgroundMark x1="30400" y1="46524" x2="30600" y2="50267"/>
                        <a14:backgroundMark x1="54100" y1="40107" x2="54200" y2="39305"/>
                        <a14:backgroundMark x1="34000" y1="68316" x2="34000" y2="68316"/>
                        <a14:backgroundMark x1="35300" y1="63904" x2="35300" y2="63904"/>
                        <a14:backgroundMark x1="64200" y1="49599" x2="64200" y2="49599"/>
                        <a14:backgroundMark x1="71200" y1="51604" x2="71200" y2="51604"/>
                        <a14:backgroundMark x1="64700" y1="50267" x2="64700" y2="50267"/>
                      </a14:backgroundRemoval>
                    </a14:imgEffect>
                  </a14:imgLayer>
                </a14:imgProps>
              </a:ext>
              <a:ext uri="{28A0092B-C50C-407E-A947-70E740481C1C}">
                <a14:useLocalDpi xmlns:a14="http://schemas.microsoft.com/office/drawing/2010/main"/>
              </a:ext>
            </a:extLst>
          </a:blip>
          <a:srcRect/>
          <a:stretch>
            <a:fillRect/>
          </a:stretch>
        </p:blipFill>
        <p:spPr bwMode="auto">
          <a:xfrm rot="21424112">
            <a:off x="2879681" y="2067938"/>
            <a:ext cx="6668964" cy="49887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75E9CEC-84EF-37EB-9D41-83E779F25092}"/>
              </a:ext>
            </a:extLst>
          </p:cNvPr>
          <p:cNvPicPr>
            <a:picLocks noChangeAspect="1"/>
          </p:cNvPicPr>
          <p:nvPr/>
        </p:nvPicPr>
        <p:blipFill>
          <a:blip r:embed="rId5" cstate="email">
            <a:alphaModFix amt="85000"/>
            <a:extLst>
              <a:ext uri="{28A0092B-C50C-407E-A947-70E740481C1C}">
                <a14:useLocalDpi xmlns:a14="http://schemas.microsoft.com/office/drawing/2010/main"/>
              </a:ext>
            </a:extLst>
          </a:blip>
          <a:stretch>
            <a:fillRect/>
          </a:stretch>
        </p:blipFill>
        <p:spPr>
          <a:xfrm rot="21370599">
            <a:off x="6912635" y="3546042"/>
            <a:ext cx="509246" cy="365650"/>
          </a:xfrm>
          <a:prstGeom prst="rect">
            <a:avLst/>
          </a:prstGeom>
        </p:spPr>
      </p:pic>
      <p:pic>
        <p:nvPicPr>
          <p:cNvPr id="1038" name="Picture 14" descr="Dump and Go Sicilian Chicken Soup - Little Broken">
            <a:extLst>
              <a:ext uri="{FF2B5EF4-FFF2-40B4-BE49-F238E27FC236}">
                <a16:creationId xmlns:a16="http://schemas.microsoft.com/office/drawing/2014/main" id="{D9F71DBF-C6E7-52F0-2A78-7566B4FF3385}"/>
              </a:ext>
            </a:extLst>
          </p:cNvPr>
          <p:cNvPicPr>
            <a:picLocks noChangeAspect="1" noChangeArrowheads="1"/>
          </p:cNvPicPr>
          <p:nvPr/>
        </p:nvPicPr>
        <p:blipFill>
          <a:blip r:embed="rId6" cstate="email">
            <a:alphaModFix amt="70000"/>
            <a:extLst>
              <a:ext uri="{28A0092B-C50C-407E-A947-70E740481C1C}">
                <a14:useLocalDpi xmlns:a14="http://schemas.microsoft.com/office/drawing/2010/main"/>
              </a:ext>
            </a:extLst>
          </a:blip>
          <a:srcRect/>
          <a:stretch>
            <a:fillRect/>
          </a:stretch>
        </p:blipFill>
        <p:spPr bwMode="auto">
          <a:xfrm rot="901530">
            <a:off x="7333482" y="3952480"/>
            <a:ext cx="574638" cy="38281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900DC595-9FE8-C3BB-F971-FB99396DC94D}"/>
              </a:ext>
            </a:extLst>
          </p:cNvPr>
          <p:cNvGrpSpPr/>
          <p:nvPr/>
        </p:nvGrpSpPr>
        <p:grpSpPr>
          <a:xfrm>
            <a:off x="3991829" y="3172143"/>
            <a:ext cx="1192567" cy="1225738"/>
            <a:chOff x="4193117" y="3762211"/>
            <a:chExt cx="1020960" cy="1049358"/>
          </a:xfrm>
        </p:grpSpPr>
        <p:sp>
          <p:nvSpPr>
            <p:cNvPr id="12" name="Rectangle: Rounded Corners 11">
              <a:extLst>
                <a:ext uri="{FF2B5EF4-FFF2-40B4-BE49-F238E27FC236}">
                  <a16:creationId xmlns:a16="http://schemas.microsoft.com/office/drawing/2014/main" id="{67F222CD-55B0-9AEE-D632-E7CE39846E57}"/>
                </a:ext>
              </a:extLst>
            </p:cNvPr>
            <p:cNvSpPr/>
            <p:nvPr/>
          </p:nvSpPr>
          <p:spPr>
            <a:xfrm rot="20671239">
              <a:off x="4193117" y="4128625"/>
              <a:ext cx="1020960" cy="682944"/>
            </a:xfrm>
            <a:prstGeom prst="roundRect">
              <a:avLst/>
            </a:prstGeom>
            <a:solidFill>
              <a:srgbClr val="DFA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Easy Recipes for Thanksgiving | Mariner Finance | Personal loans near you |  Discover more">
              <a:extLst>
                <a:ext uri="{FF2B5EF4-FFF2-40B4-BE49-F238E27FC236}">
                  <a16:creationId xmlns:a16="http://schemas.microsoft.com/office/drawing/2014/main" id="{BFAECCD5-BF04-A823-8A26-49A65051FEA5}"/>
                </a:ext>
              </a:extLst>
            </p:cNvPr>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9759" b="97059" l="9600" r="90000">
                          <a14:foregroundMark x1="73400" y1="30080" x2="67100" y2="48663"/>
                          <a14:foregroundMark x1="76700" y1="29545" x2="76700" y2="29545"/>
                          <a14:foregroundMark x1="27000" y1="63102" x2="25600" y2="55749"/>
                          <a14:foregroundMark x1="79200" y1="97059" x2="74900" y2="85294"/>
                          <a14:foregroundMark x1="10100" y1="91176" x2="10000" y2="87299"/>
                          <a14:foregroundMark x1="9600" y1="88503" x2="9600" y2="81684"/>
                          <a14:foregroundMark x1="22800" y1="29545" x2="27300" y2="25668"/>
                          <a14:backgroundMark x1="30200" y1="48262" x2="30200" y2="48262"/>
                          <a14:backgroundMark x1="29900" y1="51604" x2="29900" y2="51337"/>
                          <a14:backgroundMark x1="30400" y1="46524" x2="30600" y2="50267"/>
                          <a14:backgroundMark x1="54100" y1="40107" x2="54200" y2="39305"/>
                          <a14:backgroundMark x1="34000" y1="68316" x2="34000" y2="68316"/>
                          <a14:backgroundMark x1="35300" y1="63904" x2="35300" y2="63904"/>
                          <a14:backgroundMark x1="64200" y1="49599" x2="64200" y2="49599"/>
                          <a14:backgroundMark x1="71200" y1="51604" x2="71200" y2="51604"/>
                          <a14:backgroundMark x1="64700" y1="50267" x2="64700" y2="50267"/>
                          <a14:backgroundMark x1="25800" y1="33021" x2="25800" y2="33021"/>
                          <a14:backgroundMark x1="27100" y1="32888" x2="24000" y2="32754"/>
                          <a14:backgroundMark x1="19700" y1="31150" x2="21900" y2="34225"/>
                          <a14:backgroundMark x1="27400" y1="25668" x2="27400" y2="25668"/>
                        </a14:backgroundRemoval>
                      </a14:imgEffect>
                    </a14:imgLayer>
                  </a14:imgProps>
                </a:ext>
                <a:ext uri="{28A0092B-C50C-407E-A947-70E740481C1C}">
                  <a14:useLocalDpi xmlns:a14="http://schemas.microsoft.com/office/drawing/2010/main"/>
                </a:ext>
              </a:extLst>
            </a:blip>
            <a:srcRect l="18616" t="20478" r="71541" b="65845"/>
            <a:stretch/>
          </p:blipFill>
          <p:spPr bwMode="auto">
            <a:xfrm rot="21424112">
              <a:off x="4250780" y="3762211"/>
              <a:ext cx="561987" cy="5841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169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00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DBB4BFB-A391-CC4D-EE4C-E947A924EA26}"/>
              </a:ext>
            </a:extLst>
          </p:cNvPr>
          <p:cNvSpPr txBox="1">
            <a:spLocks/>
          </p:cNvSpPr>
          <p:nvPr/>
        </p:nvSpPr>
        <p:spPr>
          <a:xfrm>
            <a:off x="2124937" y="687456"/>
            <a:ext cx="7946163" cy="1256052"/>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1" i="1" dirty="0">
                <a:solidFill>
                  <a:prstClr val="white"/>
                </a:solidFill>
                <a:latin typeface="Calibri" panose="020F0502020204030204"/>
              </a:rPr>
              <a:t>U</a:t>
            </a:r>
            <a:r>
              <a:rPr kumimoji="0" lang="en-US" sz="4000" b="1" i="1" u="none" strike="noStrike" kern="1200" cap="none" spc="0" normalizeH="0" baseline="0" noProof="0" dirty="0">
                <a:ln>
                  <a:noFill/>
                </a:ln>
                <a:solidFill>
                  <a:prstClr val="white"/>
                </a:solidFill>
                <a:effectLst/>
                <a:uLnTx/>
                <a:uFillTx/>
                <a:latin typeface="Calibri" panose="020F0502020204030204"/>
                <a:ea typeface="+mn-ea"/>
                <a:cs typeface="+mn-cs"/>
              </a:rPr>
              <a:t>ncertainty</a:t>
            </a:r>
            <a:r>
              <a:rPr kumimoji="0" lang="en-US" sz="4000" i="0" u="none" strike="noStrike" kern="1200" cap="none" spc="0" normalizeH="0" baseline="0" noProof="0" dirty="0">
                <a:ln>
                  <a:noFill/>
                </a:ln>
                <a:solidFill>
                  <a:prstClr val="white"/>
                </a:solidFill>
                <a:effectLst/>
                <a:uLnTx/>
                <a:uFillTx/>
                <a:latin typeface="Calibri" panose="020F0502020204030204"/>
                <a:ea typeface="+mn-ea"/>
                <a:cs typeface="+mn-cs"/>
              </a:rPr>
              <a:t> can cause distress,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i="0" u="none" strike="noStrike" kern="1200" cap="none" spc="0" normalizeH="0" baseline="0" noProof="0" dirty="0">
                <a:ln>
                  <a:noFill/>
                </a:ln>
                <a:solidFill>
                  <a:prstClr val="white"/>
                </a:solidFill>
                <a:effectLst/>
                <a:uLnTx/>
                <a:uFillTx/>
                <a:latin typeface="Calibri" panose="020F0502020204030204"/>
                <a:ea typeface="+mn-ea"/>
                <a:cs typeface="+mn-cs"/>
              </a:rPr>
              <a:t>resulting in a feeling of losing control.</a:t>
            </a:r>
          </a:p>
        </p:txBody>
      </p:sp>
      <p:sp>
        <p:nvSpPr>
          <p:cNvPr id="3" name="TextBox 2">
            <a:extLst>
              <a:ext uri="{FF2B5EF4-FFF2-40B4-BE49-F238E27FC236}">
                <a16:creationId xmlns:a16="http://schemas.microsoft.com/office/drawing/2014/main" id="{DC2823B1-9A01-1652-6674-BD1ED266FB37}"/>
              </a:ext>
            </a:extLst>
          </p:cNvPr>
          <p:cNvSpPr txBox="1"/>
          <p:nvPr/>
        </p:nvSpPr>
        <p:spPr>
          <a:xfrm rot="20255644">
            <a:off x="7799830" y="2632105"/>
            <a:ext cx="2653296" cy="400110"/>
          </a:xfrm>
          <a:prstGeom prst="rect">
            <a:avLst/>
          </a:prstGeom>
          <a:noFill/>
        </p:spPr>
        <p:txBody>
          <a:bodyPr wrap="square" rtlCol="0">
            <a:spAutoFit/>
          </a:bodyPr>
          <a:lstStyle/>
          <a:p>
            <a:r>
              <a:rPr lang="en-US" sz="2000" b="1" dirty="0"/>
              <a:t>Delivery might be late</a:t>
            </a:r>
          </a:p>
        </p:txBody>
      </p:sp>
      <p:sp>
        <p:nvSpPr>
          <p:cNvPr id="6" name="TextBox 5">
            <a:extLst>
              <a:ext uri="{FF2B5EF4-FFF2-40B4-BE49-F238E27FC236}">
                <a16:creationId xmlns:a16="http://schemas.microsoft.com/office/drawing/2014/main" id="{BE9C5582-7BFD-F31C-D1CF-C3F9E14508AF}"/>
              </a:ext>
            </a:extLst>
          </p:cNvPr>
          <p:cNvSpPr txBox="1"/>
          <p:nvPr/>
        </p:nvSpPr>
        <p:spPr>
          <a:xfrm rot="21083224">
            <a:off x="7924341" y="3290897"/>
            <a:ext cx="3706361" cy="400110"/>
          </a:xfrm>
          <a:prstGeom prst="rect">
            <a:avLst/>
          </a:prstGeom>
          <a:noFill/>
        </p:spPr>
        <p:txBody>
          <a:bodyPr wrap="square" rtlCol="0">
            <a:spAutoFit/>
          </a:bodyPr>
          <a:lstStyle/>
          <a:p>
            <a:r>
              <a:rPr lang="en-US" sz="2000" b="1" dirty="0"/>
              <a:t>My Senior Worker promoted</a:t>
            </a:r>
          </a:p>
        </p:txBody>
      </p:sp>
      <p:sp>
        <p:nvSpPr>
          <p:cNvPr id="7" name="TextBox 6">
            <a:extLst>
              <a:ext uri="{FF2B5EF4-FFF2-40B4-BE49-F238E27FC236}">
                <a16:creationId xmlns:a16="http://schemas.microsoft.com/office/drawing/2014/main" id="{92D2ED25-791C-F047-CE5D-C94F0E917AF0}"/>
              </a:ext>
            </a:extLst>
          </p:cNvPr>
          <p:cNvSpPr txBox="1"/>
          <p:nvPr/>
        </p:nvSpPr>
        <p:spPr>
          <a:xfrm rot="181414">
            <a:off x="7976129" y="4073279"/>
            <a:ext cx="3706361" cy="400110"/>
          </a:xfrm>
          <a:prstGeom prst="rect">
            <a:avLst/>
          </a:prstGeom>
          <a:noFill/>
        </p:spPr>
        <p:txBody>
          <a:bodyPr wrap="square" rtlCol="0">
            <a:spAutoFit/>
          </a:bodyPr>
          <a:lstStyle/>
          <a:p>
            <a:r>
              <a:rPr lang="en-US" sz="2000" b="1" dirty="0"/>
              <a:t>They might bump me </a:t>
            </a:r>
          </a:p>
        </p:txBody>
      </p:sp>
      <p:sp>
        <p:nvSpPr>
          <p:cNvPr id="8" name="TextBox 7">
            <a:extLst>
              <a:ext uri="{FF2B5EF4-FFF2-40B4-BE49-F238E27FC236}">
                <a16:creationId xmlns:a16="http://schemas.microsoft.com/office/drawing/2014/main" id="{C526387F-8DE5-D55B-E1D8-F5F321E1299B}"/>
              </a:ext>
            </a:extLst>
          </p:cNvPr>
          <p:cNvSpPr txBox="1"/>
          <p:nvPr/>
        </p:nvSpPr>
        <p:spPr>
          <a:xfrm rot="780194">
            <a:off x="8040104" y="4602390"/>
            <a:ext cx="2102403" cy="400110"/>
          </a:xfrm>
          <a:prstGeom prst="rect">
            <a:avLst/>
          </a:prstGeom>
          <a:noFill/>
        </p:spPr>
        <p:txBody>
          <a:bodyPr wrap="square" rtlCol="0">
            <a:spAutoFit/>
          </a:bodyPr>
          <a:lstStyle/>
          <a:p>
            <a:r>
              <a:rPr lang="en-US" sz="2000" b="1" dirty="0"/>
              <a:t>Lost “BIC” roster</a:t>
            </a:r>
          </a:p>
        </p:txBody>
      </p:sp>
      <p:sp>
        <p:nvSpPr>
          <p:cNvPr id="9" name="TextBox 8">
            <a:extLst>
              <a:ext uri="{FF2B5EF4-FFF2-40B4-BE49-F238E27FC236}">
                <a16:creationId xmlns:a16="http://schemas.microsoft.com/office/drawing/2014/main" id="{90B200A2-031B-0BEF-6DE1-AC09555F3147}"/>
              </a:ext>
            </a:extLst>
          </p:cNvPr>
          <p:cNvSpPr txBox="1"/>
          <p:nvPr/>
        </p:nvSpPr>
        <p:spPr>
          <a:xfrm rot="1460479">
            <a:off x="7820359" y="5573246"/>
            <a:ext cx="3706361" cy="400110"/>
          </a:xfrm>
          <a:prstGeom prst="rect">
            <a:avLst/>
          </a:prstGeom>
          <a:noFill/>
        </p:spPr>
        <p:txBody>
          <a:bodyPr wrap="square" rtlCol="0">
            <a:spAutoFit/>
          </a:bodyPr>
          <a:lstStyle/>
          <a:p>
            <a:r>
              <a:rPr lang="en-US" sz="2000" b="1" dirty="0"/>
              <a:t>I don’t want to transfer </a:t>
            </a:r>
          </a:p>
        </p:txBody>
      </p:sp>
      <p:sp>
        <p:nvSpPr>
          <p:cNvPr id="10" name="TextBox 9">
            <a:extLst>
              <a:ext uri="{FF2B5EF4-FFF2-40B4-BE49-F238E27FC236}">
                <a16:creationId xmlns:a16="http://schemas.microsoft.com/office/drawing/2014/main" id="{17FFBF53-F9B6-0F7F-0E4D-353AB5BDA7BD}"/>
              </a:ext>
            </a:extLst>
          </p:cNvPr>
          <p:cNvSpPr txBox="1"/>
          <p:nvPr/>
        </p:nvSpPr>
        <p:spPr>
          <a:xfrm rot="1117344">
            <a:off x="2427187" y="2839377"/>
            <a:ext cx="2909326" cy="400110"/>
          </a:xfrm>
          <a:prstGeom prst="rect">
            <a:avLst/>
          </a:prstGeom>
          <a:noFill/>
        </p:spPr>
        <p:txBody>
          <a:bodyPr wrap="square" rtlCol="0">
            <a:spAutoFit/>
          </a:bodyPr>
          <a:lstStyle/>
          <a:p>
            <a:r>
              <a:rPr lang="en-US" sz="2000" b="1" dirty="0"/>
              <a:t>Rumors of change</a:t>
            </a:r>
          </a:p>
        </p:txBody>
      </p:sp>
      <p:sp>
        <p:nvSpPr>
          <p:cNvPr id="12" name="TextBox 11">
            <a:extLst>
              <a:ext uri="{FF2B5EF4-FFF2-40B4-BE49-F238E27FC236}">
                <a16:creationId xmlns:a16="http://schemas.microsoft.com/office/drawing/2014/main" id="{0FA11930-C943-E0C1-143B-702492DE79C0}"/>
              </a:ext>
            </a:extLst>
          </p:cNvPr>
          <p:cNvSpPr txBox="1"/>
          <p:nvPr/>
        </p:nvSpPr>
        <p:spPr>
          <a:xfrm rot="361243">
            <a:off x="1566974" y="3369364"/>
            <a:ext cx="3272293" cy="400110"/>
          </a:xfrm>
          <a:prstGeom prst="rect">
            <a:avLst/>
          </a:prstGeom>
          <a:noFill/>
        </p:spPr>
        <p:txBody>
          <a:bodyPr wrap="square" rtlCol="0">
            <a:spAutoFit/>
          </a:bodyPr>
          <a:lstStyle/>
          <a:p>
            <a:r>
              <a:rPr lang="en-US" sz="2000" b="1" dirty="0"/>
              <a:t>Hope I got the interview</a:t>
            </a:r>
          </a:p>
        </p:txBody>
      </p:sp>
      <p:sp>
        <p:nvSpPr>
          <p:cNvPr id="13" name="TextBox 12">
            <a:extLst>
              <a:ext uri="{FF2B5EF4-FFF2-40B4-BE49-F238E27FC236}">
                <a16:creationId xmlns:a16="http://schemas.microsoft.com/office/drawing/2014/main" id="{D7D31791-DF15-1A4B-3DFA-6703E11C0F25}"/>
              </a:ext>
            </a:extLst>
          </p:cNvPr>
          <p:cNvSpPr txBox="1"/>
          <p:nvPr/>
        </p:nvSpPr>
        <p:spPr>
          <a:xfrm rot="21432644">
            <a:off x="2257525" y="3911582"/>
            <a:ext cx="2704233" cy="400110"/>
          </a:xfrm>
          <a:prstGeom prst="rect">
            <a:avLst/>
          </a:prstGeom>
          <a:noFill/>
        </p:spPr>
        <p:txBody>
          <a:bodyPr wrap="square" rtlCol="0">
            <a:spAutoFit/>
          </a:bodyPr>
          <a:lstStyle/>
          <a:p>
            <a:r>
              <a:rPr lang="en-US" sz="2000" b="1" dirty="0"/>
              <a:t>New lunch menu</a:t>
            </a:r>
          </a:p>
        </p:txBody>
      </p:sp>
      <p:sp>
        <p:nvSpPr>
          <p:cNvPr id="14" name="TextBox 13">
            <a:extLst>
              <a:ext uri="{FF2B5EF4-FFF2-40B4-BE49-F238E27FC236}">
                <a16:creationId xmlns:a16="http://schemas.microsoft.com/office/drawing/2014/main" id="{B59FE830-465F-836C-2A84-6D75CBA8B9E6}"/>
              </a:ext>
            </a:extLst>
          </p:cNvPr>
          <p:cNvSpPr txBox="1"/>
          <p:nvPr/>
        </p:nvSpPr>
        <p:spPr>
          <a:xfrm rot="20655111">
            <a:off x="1090688" y="4695587"/>
            <a:ext cx="3279368" cy="400110"/>
          </a:xfrm>
          <a:prstGeom prst="rect">
            <a:avLst/>
          </a:prstGeom>
          <a:noFill/>
        </p:spPr>
        <p:txBody>
          <a:bodyPr wrap="square" rtlCol="0">
            <a:spAutoFit/>
          </a:bodyPr>
          <a:lstStyle/>
          <a:p>
            <a:r>
              <a:rPr lang="en-US" sz="2000" b="1" dirty="0"/>
              <a:t>Work schedule might change  </a:t>
            </a:r>
          </a:p>
        </p:txBody>
      </p:sp>
      <p:sp>
        <p:nvSpPr>
          <p:cNvPr id="15" name="TextBox 14">
            <a:extLst>
              <a:ext uri="{FF2B5EF4-FFF2-40B4-BE49-F238E27FC236}">
                <a16:creationId xmlns:a16="http://schemas.microsoft.com/office/drawing/2014/main" id="{81DC9992-F08F-F6C0-B15E-5F4143FB1002}"/>
              </a:ext>
            </a:extLst>
          </p:cNvPr>
          <p:cNvSpPr txBox="1"/>
          <p:nvPr/>
        </p:nvSpPr>
        <p:spPr>
          <a:xfrm rot="19844892">
            <a:off x="2516802" y="4972989"/>
            <a:ext cx="2704233" cy="400110"/>
          </a:xfrm>
          <a:prstGeom prst="rect">
            <a:avLst/>
          </a:prstGeom>
          <a:noFill/>
        </p:spPr>
        <p:txBody>
          <a:bodyPr wrap="square" rtlCol="0">
            <a:spAutoFit/>
          </a:bodyPr>
          <a:lstStyle/>
          <a:p>
            <a:r>
              <a:rPr lang="en-US" sz="2000" b="1" dirty="0"/>
              <a:t>Not having a say</a:t>
            </a:r>
          </a:p>
        </p:txBody>
      </p:sp>
      <p:cxnSp>
        <p:nvCxnSpPr>
          <p:cNvPr id="17" name="Straight Connector 16">
            <a:extLst>
              <a:ext uri="{FF2B5EF4-FFF2-40B4-BE49-F238E27FC236}">
                <a16:creationId xmlns:a16="http://schemas.microsoft.com/office/drawing/2014/main" id="{F761CC50-F703-66D1-D42D-937AE37ADA71}"/>
              </a:ext>
            </a:extLst>
          </p:cNvPr>
          <p:cNvCxnSpPr/>
          <p:nvPr/>
        </p:nvCxnSpPr>
        <p:spPr>
          <a:xfrm>
            <a:off x="7455240" y="4942558"/>
            <a:ext cx="736979" cy="459454"/>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720FA3-1009-5A20-4A8D-9BA111DBFD08}"/>
              </a:ext>
            </a:extLst>
          </p:cNvPr>
          <p:cNvCxnSpPr>
            <a:cxnSpLocks/>
          </p:cNvCxnSpPr>
          <p:nvPr/>
        </p:nvCxnSpPr>
        <p:spPr>
          <a:xfrm>
            <a:off x="7601711" y="4623790"/>
            <a:ext cx="1206584" cy="371419"/>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69D2AF0-2AA1-F7E8-3F93-334EE6964EFD}"/>
              </a:ext>
            </a:extLst>
          </p:cNvPr>
          <p:cNvCxnSpPr>
            <a:cxnSpLocks/>
          </p:cNvCxnSpPr>
          <p:nvPr/>
        </p:nvCxnSpPr>
        <p:spPr>
          <a:xfrm>
            <a:off x="7432820" y="4277740"/>
            <a:ext cx="945570" cy="154511"/>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F6452AA-30EF-550B-9A2A-7C2506C30CFF}"/>
              </a:ext>
            </a:extLst>
          </p:cNvPr>
          <p:cNvCxnSpPr>
            <a:cxnSpLocks/>
          </p:cNvCxnSpPr>
          <p:nvPr/>
        </p:nvCxnSpPr>
        <p:spPr>
          <a:xfrm>
            <a:off x="7342992" y="3993108"/>
            <a:ext cx="1403888" cy="0"/>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A291BB8-F7F2-D918-0A55-27782127237A}"/>
              </a:ext>
            </a:extLst>
          </p:cNvPr>
          <p:cNvCxnSpPr>
            <a:cxnSpLocks/>
          </p:cNvCxnSpPr>
          <p:nvPr/>
        </p:nvCxnSpPr>
        <p:spPr>
          <a:xfrm flipV="1">
            <a:off x="7203661" y="3480554"/>
            <a:ext cx="1051900" cy="290967"/>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93A9E9C-AD56-62AD-3ACC-38F9DE168D38}"/>
              </a:ext>
            </a:extLst>
          </p:cNvPr>
          <p:cNvCxnSpPr>
            <a:cxnSpLocks/>
          </p:cNvCxnSpPr>
          <p:nvPr/>
        </p:nvCxnSpPr>
        <p:spPr>
          <a:xfrm flipV="1">
            <a:off x="7361525" y="2902107"/>
            <a:ext cx="894036" cy="426534"/>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E453C0B-1CCB-22B7-8A6D-CA2EE0CCF703}"/>
              </a:ext>
            </a:extLst>
          </p:cNvPr>
          <p:cNvCxnSpPr>
            <a:cxnSpLocks/>
          </p:cNvCxnSpPr>
          <p:nvPr/>
        </p:nvCxnSpPr>
        <p:spPr>
          <a:xfrm>
            <a:off x="4199684" y="2914678"/>
            <a:ext cx="633222" cy="295744"/>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DC86AC9-B4CF-E2F7-8024-D45259B8AD99}"/>
              </a:ext>
            </a:extLst>
          </p:cNvPr>
          <p:cNvCxnSpPr>
            <a:cxnSpLocks/>
          </p:cNvCxnSpPr>
          <p:nvPr/>
        </p:nvCxnSpPr>
        <p:spPr>
          <a:xfrm>
            <a:off x="3454955" y="3243598"/>
            <a:ext cx="1508358" cy="431203"/>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C0513F5-E0DB-5E6C-6B35-30B10C47DB34}"/>
              </a:ext>
            </a:extLst>
          </p:cNvPr>
          <p:cNvCxnSpPr>
            <a:cxnSpLocks/>
          </p:cNvCxnSpPr>
          <p:nvPr/>
        </p:nvCxnSpPr>
        <p:spPr>
          <a:xfrm>
            <a:off x="3711997" y="3877471"/>
            <a:ext cx="1235567" cy="31092"/>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637057-DB51-330F-D145-DA0C3A277BF5}"/>
              </a:ext>
            </a:extLst>
          </p:cNvPr>
          <p:cNvCxnSpPr>
            <a:cxnSpLocks/>
          </p:cNvCxnSpPr>
          <p:nvPr/>
        </p:nvCxnSpPr>
        <p:spPr>
          <a:xfrm flipV="1">
            <a:off x="3384037" y="4197546"/>
            <a:ext cx="1432838" cy="237502"/>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B0FFD5C-DDEB-3DCD-8F8B-9B8CAC1C8275}"/>
              </a:ext>
            </a:extLst>
          </p:cNvPr>
          <p:cNvCxnSpPr>
            <a:cxnSpLocks/>
          </p:cNvCxnSpPr>
          <p:nvPr/>
        </p:nvCxnSpPr>
        <p:spPr>
          <a:xfrm flipV="1">
            <a:off x="3875357" y="4586477"/>
            <a:ext cx="816274" cy="259361"/>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0D818E1-EC28-2E6E-5B40-3B673BE242C0}"/>
              </a:ext>
            </a:extLst>
          </p:cNvPr>
          <p:cNvCxnSpPr>
            <a:cxnSpLocks/>
          </p:cNvCxnSpPr>
          <p:nvPr/>
        </p:nvCxnSpPr>
        <p:spPr>
          <a:xfrm flipV="1">
            <a:off x="3875357" y="4889173"/>
            <a:ext cx="961596" cy="647325"/>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F7AF8C4-BA40-602A-29BF-B8F1C6332CAF}"/>
              </a:ext>
            </a:extLst>
          </p:cNvPr>
          <p:cNvCxnSpPr>
            <a:cxnSpLocks/>
          </p:cNvCxnSpPr>
          <p:nvPr/>
        </p:nvCxnSpPr>
        <p:spPr>
          <a:xfrm flipV="1">
            <a:off x="6768796" y="3191574"/>
            <a:ext cx="147293" cy="95096"/>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DA1327D-03C6-2198-BFD2-FF31F046CA7D}"/>
              </a:ext>
            </a:extLst>
          </p:cNvPr>
          <p:cNvCxnSpPr>
            <a:cxnSpLocks/>
          </p:cNvCxnSpPr>
          <p:nvPr/>
        </p:nvCxnSpPr>
        <p:spPr>
          <a:xfrm flipV="1">
            <a:off x="6654220" y="3039174"/>
            <a:ext cx="92418" cy="152400"/>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2B63AF3-C422-6E88-70C9-FD2012953FA0}"/>
              </a:ext>
            </a:extLst>
          </p:cNvPr>
          <p:cNvCxnSpPr>
            <a:cxnSpLocks/>
          </p:cNvCxnSpPr>
          <p:nvPr/>
        </p:nvCxnSpPr>
        <p:spPr>
          <a:xfrm flipH="1">
            <a:off x="6557225" y="3039174"/>
            <a:ext cx="1464" cy="104852"/>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9" name="Picture 2" descr="Stress png images | PNGWing">
            <a:extLst>
              <a:ext uri="{FF2B5EF4-FFF2-40B4-BE49-F238E27FC236}">
                <a16:creationId xmlns:a16="http://schemas.microsoft.com/office/drawing/2014/main" id="{5C064EA1-5DC0-409A-3CB9-15C5FCA5FB87}"/>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8258" b="99095" l="5435" r="92826">
                        <a14:foregroundMark x1="52826" y1="8258" x2="52826" y2="8258"/>
                        <a14:foregroundMark x1="72717" y1="61199" x2="75761" y2="76018"/>
                        <a14:foregroundMark x1="70000" y1="52149" x2="74674" y2="92647"/>
                        <a14:foregroundMark x1="79565" y1="65611" x2="86087" y2="99095"/>
                        <a14:foregroundMark x1="86087" y1="99095" x2="86087" y2="99321"/>
                        <a14:foregroundMark x1="38696" y1="72851" x2="41304" y2="82014"/>
                        <a14:foregroundMark x1="41304" y1="82014" x2="41304" y2="82240"/>
                        <a14:foregroundMark x1="10543" y1="97398" x2="10543" y2="97398"/>
                        <a14:foregroundMark x1="5435" y1="98756" x2="5435" y2="98756"/>
                        <a14:foregroundMark x1="10109" y1="98077" x2="10109" y2="98077"/>
                        <a14:foregroundMark x1="12826" y1="86312" x2="14565" y2="72851"/>
                        <a14:foregroundMark x1="12065" y1="92986" x2="27174" y2="74208"/>
                        <a14:foregroundMark x1="29022" y1="94570" x2="58261" y2="90950"/>
                        <a14:foregroundMark x1="56196" y1="94570" x2="67935" y2="88009"/>
                        <a14:foregroundMark x1="85435" y1="74661" x2="87500" y2="81335"/>
                        <a14:foregroundMark x1="67935" y1="96380" x2="68913" y2="79977"/>
                        <a14:foregroundMark x1="92826" y1="96267" x2="88913" y2="72511"/>
                        <a14:foregroundMark x1="52283" y1="96380" x2="51522" y2="95928"/>
                      </a14:backgroundRemoval>
                    </a14:imgEffect>
                  </a14:imgLayer>
                </a14:imgProps>
              </a:ext>
              <a:ext uri="{28A0092B-C50C-407E-A947-70E740481C1C}">
                <a14:useLocalDpi xmlns:a14="http://schemas.microsoft.com/office/drawing/2010/main"/>
              </a:ext>
            </a:extLst>
          </a:blip>
          <a:srcRect/>
          <a:stretch>
            <a:fillRect/>
          </a:stretch>
        </p:blipFill>
        <p:spPr bwMode="auto">
          <a:xfrm>
            <a:off x="4211787" y="3243112"/>
            <a:ext cx="3752979" cy="3606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26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1000"/>
                                  </p:stCondLst>
                                  <p:childTnLst>
                                    <p:set>
                                      <p:cBhvr>
                                        <p:cTn id="6" dur="1" fill="hold">
                                          <p:stCondLst>
                                            <p:cond delay="0"/>
                                          </p:stCondLst>
                                        </p:cTn>
                                        <p:tgtEl>
                                          <p:spTgt spid="48"/>
                                        </p:tgtEl>
                                        <p:attrNameLst>
                                          <p:attrName>style.visibility</p:attrName>
                                        </p:attrNameLst>
                                      </p:cBhvr>
                                      <p:to>
                                        <p:strVal val="visible"/>
                                      </p:to>
                                    </p:set>
                                    <p:animEffect transition="in" filter="randombar(horizontal)">
                                      <p:cBhvr>
                                        <p:cTn id="7" dur="500"/>
                                        <p:tgtEl>
                                          <p:spTgt spid="48"/>
                                        </p:tgtEl>
                                      </p:cBhvr>
                                    </p:animEffect>
                                  </p:childTnLst>
                                </p:cTn>
                              </p:par>
                              <p:par>
                                <p:cTn id="8" presetID="14" presetClass="entr" presetSubtype="1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randombar(horizontal)">
                                      <p:cBhvr>
                                        <p:cTn id="10" dur="500"/>
                                        <p:tgtEl>
                                          <p:spTgt spid="45"/>
                                        </p:tgtEl>
                                      </p:cBhvr>
                                    </p:animEffect>
                                  </p:childTnLst>
                                </p:cTn>
                              </p:par>
                              <p:par>
                                <p:cTn id="11" presetID="14" presetClass="entr" presetSubtype="1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randombar(horizontal)">
                                      <p:cBhvr>
                                        <p:cTn id="13" dur="500"/>
                                        <p:tgtEl>
                                          <p:spTgt spid="42"/>
                                        </p:tgtEl>
                                      </p:cBhvr>
                                    </p:animEffect>
                                  </p:childTnLst>
                                </p:cTn>
                              </p:par>
                              <p:par>
                                <p:cTn id="14" presetID="14" presetClass="entr" presetSubtype="1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randombar(horizontal)">
                                      <p:cBhvr>
                                        <p:cTn id="16" dur="500"/>
                                        <p:tgtEl>
                                          <p:spTgt spid="30"/>
                                        </p:tgtEl>
                                      </p:cBhvr>
                                    </p:animEffect>
                                  </p:childTnLst>
                                </p:cTn>
                              </p:par>
                              <p:par>
                                <p:cTn id="17" presetID="14" presetClass="entr" presetSubtype="1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randombar(horizontal)">
                                      <p:cBhvr>
                                        <p:cTn id="19" dur="500"/>
                                        <p:tgtEl>
                                          <p:spTgt spid="32"/>
                                        </p:tgtEl>
                                      </p:cBhvr>
                                    </p:animEffect>
                                  </p:childTnLst>
                                </p:cTn>
                              </p:par>
                              <p:par>
                                <p:cTn id="20" presetID="14" presetClass="entr" presetSubtype="1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randombar(horizontal)">
                                      <p:cBhvr>
                                        <p:cTn id="22" dur="500"/>
                                        <p:tgtEl>
                                          <p:spTgt spid="34"/>
                                        </p:tgtEl>
                                      </p:cBhvr>
                                    </p:animEffect>
                                  </p:childTnLst>
                                </p:cTn>
                              </p:par>
                              <p:par>
                                <p:cTn id="23" presetID="14" presetClass="entr" presetSubtype="1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randombar(horizontal)">
                                      <p:cBhvr>
                                        <p:cTn id="28" dur="500"/>
                                        <p:tgtEl>
                                          <p:spTgt spid="38"/>
                                        </p:tgtEl>
                                      </p:cBhvr>
                                    </p:animEffect>
                                  </p:childTnLst>
                                </p:cTn>
                              </p:par>
                              <p:par>
                                <p:cTn id="29" presetID="14" presetClass="entr" presetSubtype="1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randombar(horizontal)">
                                      <p:cBhvr>
                                        <p:cTn id="31" dur="500"/>
                                        <p:tgtEl>
                                          <p:spTgt spid="40"/>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500"/>
                                        <p:tgtEl>
                                          <p:spTgt spid="27"/>
                                        </p:tgtEl>
                                      </p:cBhvr>
                                    </p:animEffect>
                                  </p:childTnLst>
                                </p:cTn>
                              </p:par>
                              <p:par>
                                <p:cTn id="35" presetID="14" presetClass="entr" presetSubtype="1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par>
                                <p:cTn id="38" presetID="14" presetClass="entr" presetSubtype="1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randombar(horizontal)">
                                      <p:cBhvr>
                                        <p:cTn id="40" dur="500"/>
                                        <p:tgtEl>
                                          <p:spTgt spid="23"/>
                                        </p:tgtEl>
                                      </p:cBhvr>
                                    </p:animEffect>
                                  </p:childTnLst>
                                </p:cTn>
                              </p:par>
                              <p:par>
                                <p:cTn id="41" presetID="14" presetClass="entr" presetSubtype="1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randombar(horizontal)">
                                      <p:cBhvr>
                                        <p:cTn id="43" dur="500"/>
                                        <p:tgtEl>
                                          <p:spTgt spid="21"/>
                                        </p:tgtEl>
                                      </p:cBhvr>
                                    </p:animEffect>
                                  </p:childTnLst>
                                </p:cTn>
                              </p:par>
                              <p:par>
                                <p:cTn id="44" presetID="14" presetClass="entr" presetSubtype="1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par>
                                <p:cTn id="47" presetID="14" presetClass="entr" presetSubtype="1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randombar(horizontal)">
                                      <p:cBhvr>
                                        <p:cTn id="49" dur="500"/>
                                        <p:tgtEl>
                                          <p:spTgt spid="17"/>
                                        </p:tgtEl>
                                      </p:cBhvr>
                                    </p:animEffect>
                                  </p:childTnLst>
                                </p:cTn>
                              </p:par>
                            </p:childTnLst>
                          </p:cTn>
                        </p:par>
                        <p:par>
                          <p:cTn id="50" fill="hold">
                            <p:stCondLst>
                              <p:cond delay="1500"/>
                            </p:stCondLst>
                            <p:childTnLst>
                              <p:par>
                                <p:cTn id="51" presetID="2" presetClass="entr" presetSubtype="8"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0-#ppt_w/2"/>
                                          </p:val>
                                        </p:tav>
                                        <p:tav tm="100000">
                                          <p:val>
                                            <p:strVal val="#ppt_x"/>
                                          </p:val>
                                        </p:tav>
                                      </p:tavLst>
                                    </p:anim>
                                    <p:anim calcmode="lin" valueType="num">
                                      <p:cBhvr additive="base">
                                        <p:cTn id="54" dur="500" fill="hold"/>
                                        <p:tgtEl>
                                          <p:spTgt spid="10"/>
                                        </p:tgtEl>
                                        <p:attrNameLst>
                                          <p:attrName>ppt_y</p:attrName>
                                        </p:attrNameLst>
                                      </p:cBhvr>
                                      <p:tavLst>
                                        <p:tav tm="0">
                                          <p:val>
                                            <p:strVal val="#ppt_y"/>
                                          </p:val>
                                        </p:tav>
                                        <p:tav tm="100000">
                                          <p:val>
                                            <p:strVal val="#ppt_y"/>
                                          </p:val>
                                        </p:tav>
                                      </p:tavLst>
                                    </p:anim>
                                  </p:childTnLst>
                                </p:cTn>
                              </p:par>
                            </p:childTnLst>
                          </p:cTn>
                        </p:par>
                        <p:par>
                          <p:cTn id="55" fill="hold">
                            <p:stCondLst>
                              <p:cond delay="2000"/>
                            </p:stCondLst>
                            <p:childTnLst>
                              <p:par>
                                <p:cTn id="56" presetID="2" presetClass="entr" presetSubtype="3" fill="hold" grpId="0" nodeType="after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additive="base">
                                        <p:cTn id="58" dur="500" fill="hold"/>
                                        <p:tgtEl>
                                          <p:spTgt spid="3"/>
                                        </p:tgtEl>
                                        <p:attrNameLst>
                                          <p:attrName>ppt_x</p:attrName>
                                        </p:attrNameLst>
                                      </p:cBhvr>
                                      <p:tavLst>
                                        <p:tav tm="0">
                                          <p:val>
                                            <p:strVal val="1+#ppt_w/2"/>
                                          </p:val>
                                        </p:tav>
                                        <p:tav tm="100000">
                                          <p:val>
                                            <p:strVal val="#ppt_x"/>
                                          </p:val>
                                        </p:tav>
                                      </p:tavLst>
                                    </p:anim>
                                    <p:anim calcmode="lin" valueType="num">
                                      <p:cBhvr additive="base">
                                        <p:cTn id="59" dur="500" fill="hold"/>
                                        <p:tgtEl>
                                          <p:spTgt spid="3"/>
                                        </p:tgtEl>
                                        <p:attrNameLst>
                                          <p:attrName>ppt_y</p:attrName>
                                        </p:attrNameLst>
                                      </p:cBhvr>
                                      <p:tavLst>
                                        <p:tav tm="0">
                                          <p:val>
                                            <p:strVal val="0-#ppt_h/2"/>
                                          </p:val>
                                        </p:tav>
                                        <p:tav tm="100000">
                                          <p:val>
                                            <p:strVal val="#ppt_y"/>
                                          </p:val>
                                        </p:tav>
                                      </p:tavLst>
                                    </p:anim>
                                  </p:childTnLst>
                                </p:cTn>
                              </p:par>
                            </p:childTnLst>
                          </p:cTn>
                        </p:par>
                        <p:par>
                          <p:cTn id="60" fill="hold">
                            <p:stCondLst>
                              <p:cond delay="2500"/>
                            </p:stCondLst>
                            <p:childTnLst>
                              <p:par>
                                <p:cTn id="61" presetID="2" presetClass="entr" presetSubtype="9"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0-#ppt_w/2"/>
                                          </p:val>
                                        </p:tav>
                                        <p:tav tm="100000">
                                          <p:val>
                                            <p:strVal val="#ppt_x"/>
                                          </p:val>
                                        </p:tav>
                                      </p:tavLst>
                                    </p:anim>
                                    <p:anim calcmode="lin" valueType="num">
                                      <p:cBhvr additive="base">
                                        <p:cTn id="64" dur="500" fill="hold"/>
                                        <p:tgtEl>
                                          <p:spTgt spid="12"/>
                                        </p:tgtEl>
                                        <p:attrNameLst>
                                          <p:attrName>ppt_y</p:attrName>
                                        </p:attrNameLst>
                                      </p:cBhvr>
                                      <p:tavLst>
                                        <p:tav tm="0">
                                          <p:val>
                                            <p:strVal val="0-#ppt_h/2"/>
                                          </p:val>
                                        </p:tav>
                                        <p:tav tm="100000">
                                          <p:val>
                                            <p:strVal val="#ppt_y"/>
                                          </p:val>
                                        </p:tav>
                                      </p:tavLst>
                                    </p:anim>
                                  </p:childTnLst>
                                </p:cTn>
                              </p:par>
                            </p:childTnLst>
                          </p:cTn>
                        </p:par>
                        <p:par>
                          <p:cTn id="65" fill="hold">
                            <p:stCondLst>
                              <p:cond delay="3000"/>
                            </p:stCondLst>
                            <p:childTnLst>
                              <p:par>
                                <p:cTn id="66" presetID="2" presetClass="entr" presetSubtype="3" fill="hold" grpId="0" nodeType="after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additive="base">
                                        <p:cTn id="68" dur="500" fill="hold"/>
                                        <p:tgtEl>
                                          <p:spTgt spid="6"/>
                                        </p:tgtEl>
                                        <p:attrNameLst>
                                          <p:attrName>ppt_x</p:attrName>
                                        </p:attrNameLst>
                                      </p:cBhvr>
                                      <p:tavLst>
                                        <p:tav tm="0">
                                          <p:val>
                                            <p:strVal val="1+#ppt_w/2"/>
                                          </p:val>
                                        </p:tav>
                                        <p:tav tm="100000">
                                          <p:val>
                                            <p:strVal val="#ppt_x"/>
                                          </p:val>
                                        </p:tav>
                                      </p:tavLst>
                                    </p:anim>
                                    <p:anim calcmode="lin" valueType="num">
                                      <p:cBhvr additive="base">
                                        <p:cTn id="69" dur="500" fill="hold"/>
                                        <p:tgtEl>
                                          <p:spTgt spid="6"/>
                                        </p:tgtEl>
                                        <p:attrNameLst>
                                          <p:attrName>ppt_y</p:attrName>
                                        </p:attrNameLst>
                                      </p:cBhvr>
                                      <p:tavLst>
                                        <p:tav tm="0">
                                          <p:val>
                                            <p:strVal val="0-#ppt_h/2"/>
                                          </p:val>
                                        </p:tav>
                                        <p:tav tm="100000">
                                          <p:val>
                                            <p:strVal val="#ppt_y"/>
                                          </p:val>
                                        </p:tav>
                                      </p:tavLst>
                                    </p:anim>
                                  </p:childTnLst>
                                </p:cTn>
                              </p:par>
                            </p:childTnLst>
                          </p:cTn>
                        </p:par>
                        <p:par>
                          <p:cTn id="70" fill="hold">
                            <p:stCondLst>
                              <p:cond delay="3500"/>
                            </p:stCondLst>
                            <p:childTnLst>
                              <p:par>
                                <p:cTn id="71" presetID="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0-#ppt_w/2"/>
                                          </p:val>
                                        </p:tav>
                                        <p:tav tm="100000">
                                          <p:val>
                                            <p:strVal val="#ppt_x"/>
                                          </p:val>
                                        </p:tav>
                                      </p:tavLst>
                                    </p:anim>
                                    <p:anim calcmode="lin" valueType="num">
                                      <p:cBhvr additive="base">
                                        <p:cTn id="74" dur="500" fill="hold"/>
                                        <p:tgtEl>
                                          <p:spTgt spid="13"/>
                                        </p:tgtEl>
                                        <p:attrNameLst>
                                          <p:attrName>ppt_y</p:attrName>
                                        </p:attrNameLst>
                                      </p:cBhvr>
                                      <p:tavLst>
                                        <p:tav tm="0">
                                          <p:val>
                                            <p:strVal val="#ppt_y"/>
                                          </p:val>
                                        </p:tav>
                                        <p:tav tm="100000">
                                          <p:val>
                                            <p:strVal val="#ppt_y"/>
                                          </p:val>
                                        </p:tav>
                                      </p:tavLst>
                                    </p:anim>
                                  </p:childTnLst>
                                </p:cTn>
                              </p:par>
                            </p:childTnLst>
                          </p:cTn>
                        </p:par>
                        <p:par>
                          <p:cTn id="75" fill="hold">
                            <p:stCondLst>
                              <p:cond delay="4000"/>
                            </p:stCondLst>
                            <p:childTnLst>
                              <p:par>
                                <p:cTn id="76" presetID="2" presetClass="entr" presetSubtype="2" fill="hold" grpId="0" nodeType="after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additive="base">
                                        <p:cTn id="78" dur="500" fill="hold"/>
                                        <p:tgtEl>
                                          <p:spTgt spid="7"/>
                                        </p:tgtEl>
                                        <p:attrNameLst>
                                          <p:attrName>ppt_x</p:attrName>
                                        </p:attrNameLst>
                                      </p:cBhvr>
                                      <p:tavLst>
                                        <p:tav tm="0">
                                          <p:val>
                                            <p:strVal val="1+#ppt_w/2"/>
                                          </p:val>
                                        </p:tav>
                                        <p:tav tm="100000">
                                          <p:val>
                                            <p:strVal val="#ppt_x"/>
                                          </p:val>
                                        </p:tav>
                                      </p:tavLst>
                                    </p:anim>
                                    <p:anim calcmode="lin" valueType="num">
                                      <p:cBhvr additive="base">
                                        <p:cTn id="79" dur="500" fill="hold"/>
                                        <p:tgtEl>
                                          <p:spTgt spid="7"/>
                                        </p:tgtEl>
                                        <p:attrNameLst>
                                          <p:attrName>ppt_y</p:attrName>
                                        </p:attrNameLst>
                                      </p:cBhvr>
                                      <p:tavLst>
                                        <p:tav tm="0">
                                          <p:val>
                                            <p:strVal val="#ppt_y"/>
                                          </p:val>
                                        </p:tav>
                                        <p:tav tm="100000">
                                          <p:val>
                                            <p:strVal val="#ppt_y"/>
                                          </p:val>
                                        </p:tav>
                                      </p:tavLst>
                                    </p:anim>
                                  </p:childTnLst>
                                </p:cTn>
                              </p:par>
                            </p:childTnLst>
                          </p:cTn>
                        </p:par>
                        <p:par>
                          <p:cTn id="80" fill="hold">
                            <p:stCondLst>
                              <p:cond delay="4500"/>
                            </p:stCondLst>
                            <p:childTnLst>
                              <p:par>
                                <p:cTn id="81" presetID="2" presetClass="entr" presetSubtype="12"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 calcmode="lin" valueType="num">
                                      <p:cBhvr additive="base">
                                        <p:cTn id="83" dur="500" fill="hold"/>
                                        <p:tgtEl>
                                          <p:spTgt spid="14"/>
                                        </p:tgtEl>
                                        <p:attrNameLst>
                                          <p:attrName>ppt_x</p:attrName>
                                        </p:attrNameLst>
                                      </p:cBhvr>
                                      <p:tavLst>
                                        <p:tav tm="0">
                                          <p:val>
                                            <p:strVal val="0-#ppt_w/2"/>
                                          </p:val>
                                        </p:tav>
                                        <p:tav tm="100000">
                                          <p:val>
                                            <p:strVal val="#ppt_x"/>
                                          </p:val>
                                        </p:tav>
                                      </p:tavLst>
                                    </p:anim>
                                    <p:anim calcmode="lin" valueType="num">
                                      <p:cBhvr additive="base">
                                        <p:cTn id="84" dur="500" fill="hold"/>
                                        <p:tgtEl>
                                          <p:spTgt spid="14"/>
                                        </p:tgtEl>
                                        <p:attrNameLst>
                                          <p:attrName>ppt_y</p:attrName>
                                        </p:attrNameLst>
                                      </p:cBhvr>
                                      <p:tavLst>
                                        <p:tav tm="0">
                                          <p:val>
                                            <p:strVal val="1+#ppt_h/2"/>
                                          </p:val>
                                        </p:tav>
                                        <p:tav tm="100000">
                                          <p:val>
                                            <p:strVal val="#ppt_y"/>
                                          </p:val>
                                        </p:tav>
                                      </p:tavLst>
                                    </p:anim>
                                  </p:childTnLst>
                                </p:cTn>
                              </p:par>
                            </p:childTnLst>
                          </p:cTn>
                        </p:par>
                        <p:par>
                          <p:cTn id="85" fill="hold">
                            <p:stCondLst>
                              <p:cond delay="5000"/>
                            </p:stCondLst>
                            <p:childTnLst>
                              <p:par>
                                <p:cTn id="86" presetID="2" presetClass="entr" presetSubtype="6" fill="hold" grpId="0" nodeType="afterEffect">
                                  <p:stCondLst>
                                    <p:cond delay="0"/>
                                  </p:stCondLst>
                                  <p:childTnLst>
                                    <p:set>
                                      <p:cBhvr>
                                        <p:cTn id="87" dur="1" fill="hold">
                                          <p:stCondLst>
                                            <p:cond delay="0"/>
                                          </p:stCondLst>
                                        </p:cTn>
                                        <p:tgtEl>
                                          <p:spTgt spid="8"/>
                                        </p:tgtEl>
                                        <p:attrNameLst>
                                          <p:attrName>style.visibility</p:attrName>
                                        </p:attrNameLst>
                                      </p:cBhvr>
                                      <p:to>
                                        <p:strVal val="visible"/>
                                      </p:to>
                                    </p:set>
                                    <p:anim calcmode="lin" valueType="num">
                                      <p:cBhvr additive="base">
                                        <p:cTn id="88" dur="500" fill="hold"/>
                                        <p:tgtEl>
                                          <p:spTgt spid="8"/>
                                        </p:tgtEl>
                                        <p:attrNameLst>
                                          <p:attrName>ppt_x</p:attrName>
                                        </p:attrNameLst>
                                      </p:cBhvr>
                                      <p:tavLst>
                                        <p:tav tm="0">
                                          <p:val>
                                            <p:strVal val="1+#ppt_w/2"/>
                                          </p:val>
                                        </p:tav>
                                        <p:tav tm="100000">
                                          <p:val>
                                            <p:strVal val="#ppt_x"/>
                                          </p:val>
                                        </p:tav>
                                      </p:tavLst>
                                    </p:anim>
                                    <p:anim calcmode="lin" valueType="num">
                                      <p:cBhvr additive="base">
                                        <p:cTn id="89" dur="500" fill="hold"/>
                                        <p:tgtEl>
                                          <p:spTgt spid="8"/>
                                        </p:tgtEl>
                                        <p:attrNameLst>
                                          <p:attrName>ppt_y</p:attrName>
                                        </p:attrNameLst>
                                      </p:cBhvr>
                                      <p:tavLst>
                                        <p:tav tm="0">
                                          <p:val>
                                            <p:strVal val="1+#ppt_h/2"/>
                                          </p:val>
                                        </p:tav>
                                        <p:tav tm="100000">
                                          <p:val>
                                            <p:strVal val="#ppt_y"/>
                                          </p:val>
                                        </p:tav>
                                      </p:tavLst>
                                    </p:anim>
                                  </p:childTnLst>
                                </p:cTn>
                              </p:par>
                            </p:childTnLst>
                          </p:cTn>
                        </p:par>
                        <p:par>
                          <p:cTn id="90" fill="hold">
                            <p:stCondLst>
                              <p:cond delay="5500"/>
                            </p:stCondLst>
                            <p:childTnLst>
                              <p:par>
                                <p:cTn id="91" presetID="2" presetClass="entr" presetSubtype="12" fill="hold" grpId="0" nodeType="afterEffect">
                                  <p:stCondLst>
                                    <p:cond delay="0"/>
                                  </p:stCondLst>
                                  <p:childTnLst>
                                    <p:set>
                                      <p:cBhvr>
                                        <p:cTn id="92" dur="1" fill="hold">
                                          <p:stCondLst>
                                            <p:cond delay="0"/>
                                          </p:stCondLst>
                                        </p:cTn>
                                        <p:tgtEl>
                                          <p:spTgt spid="15"/>
                                        </p:tgtEl>
                                        <p:attrNameLst>
                                          <p:attrName>style.visibility</p:attrName>
                                        </p:attrNameLst>
                                      </p:cBhvr>
                                      <p:to>
                                        <p:strVal val="visible"/>
                                      </p:to>
                                    </p:set>
                                    <p:anim calcmode="lin" valueType="num">
                                      <p:cBhvr additive="base">
                                        <p:cTn id="93" dur="500" fill="hold"/>
                                        <p:tgtEl>
                                          <p:spTgt spid="15"/>
                                        </p:tgtEl>
                                        <p:attrNameLst>
                                          <p:attrName>ppt_x</p:attrName>
                                        </p:attrNameLst>
                                      </p:cBhvr>
                                      <p:tavLst>
                                        <p:tav tm="0">
                                          <p:val>
                                            <p:strVal val="0-#ppt_w/2"/>
                                          </p:val>
                                        </p:tav>
                                        <p:tav tm="100000">
                                          <p:val>
                                            <p:strVal val="#ppt_x"/>
                                          </p:val>
                                        </p:tav>
                                      </p:tavLst>
                                    </p:anim>
                                    <p:anim calcmode="lin" valueType="num">
                                      <p:cBhvr additive="base">
                                        <p:cTn id="94" dur="500" fill="hold"/>
                                        <p:tgtEl>
                                          <p:spTgt spid="15"/>
                                        </p:tgtEl>
                                        <p:attrNameLst>
                                          <p:attrName>ppt_y</p:attrName>
                                        </p:attrNameLst>
                                      </p:cBhvr>
                                      <p:tavLst>
                                        <p:tav tm="0">
                                          <p:val>
                                            <p:strVal val="1+#ppt_h/2"/>
                                          </p:val>
                                        </p:tav>
                                        <p:tav tm="100000">
                                          <p:val>
                                            <p:strVal val="#ppt_y"/>
                                          </p:val>
                                        </p:tav>
                                      </p:tavLst>
                                    </p:anim>
                                  </p:childTnLst>
                                </p:cTn>
                              </p:par>
                            </p:childTnLst>
                          </p:cTn>
                        </p:par>
                        <p:par>
                          <p:cTn id="95" fill="hold">
                            <p:stCondLst>
                              <p:cond delay="6000"/>
                            </p:stCondLst>
                            <p:childTnLst>
                              <p:par>
                                <p:cTn id="96" presetID="2" presetClass="entr" presetSubtype="6" fill="hold" grpId="0" nodeType="afterEffect">
                                  <p:stCondLst>
                                    <p:cond delay="0"/>
                                  </p:stCondLst>
                                  <p:childTnLst>
                                    <p:set>
                                      <p:cBhvr>
                                        <p:cTn id="97" dur="1" fill="hold">
                                          <p:stCondLst>
                                            <p:cond delay="0"/>
                                          </p:stCondLst>
                                        </p:cTn>
                                        <p:tgtEl>
                                          <p:spTgt spid="9"/>
                                        </p:tgtEl>
                                        <p:attrNameLst>
                                          <p:attrName>style.visibility</p:attrName>
                                        </p:attrNameLst>
                                      </p:cBhvr>
                                      <p:to>
                                        <p:strVal val="visible"/>
                                      </p:to>
                                    </p:set>
                                    <p:anim calcmode="lin" valueType="num">
                                      <p:cBhvr additive="base">
                                        <p:cTn id="98" dur="500" fill="hold"/>
                                        <p:tgtEl>
                                          <p:spTgt spid="9"/>
                                        </p:tgtEl>
                                        <p:attrNameLst>
                                          <p:attrName>ppt_x</p:attrName>
                                        </p:attrNameLst>
                                      </p:cBhvr>
                                      <p:tavLst>
                                        <p:tav tm="0">
                                          <p:val>
                                            <p:strVal val="1+#ppt_w/2"/>
                                          </p:val>
                                        </p:tav>
                                        <p:tav tm="100000">
                                          <p:val>
                                            <p:strVal val="#ppt_x"/>
                                          </p:val>
                                        </p:tav>
                                      </p:tavLst>
                                    </p:anim>
                                    <p:anim calcmode="lin" valueType="num">
                                      <p:cBhvr additive="base">
                                        <p:cTn id="9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2" grpId="0"/>
      <p:bldP spid="13"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AC66700F-2D30-2953-58C8-139DBA0294BF}"/>
              </a:ext>
            </a:extLst>
          </p:cNvPr>
          <p:cNvSpPr txBox="1">
            <a:spLocks/>
          </p:cNvSpPr>
          <p:nvPr/>
        </p:nvSpPr>
        <p:spPr>
          <a:xfrm>
            <a:off x="547668" y="690592"/>
            <a:ext cx="11123631" cy="1258470"/>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This means that </a:t>
            </a:r>
            <a:r>
              <a:rPr kumimoji="0" lang="en-US" sz="4000" b="1" i="1" u="none" strike="noStrike" kern="1200" cap="none" spc="0" normalizeH="0" baseline="0" noProof="0" dirty="0">
                <a:ln>
                  <a:noFill/>
                </a:ln>
                <a:solidFill>
                  <a:prstClr val="white"/>
                </a:solidFill>
                <a:effectLst/>
                <a:uLnTx/>
                <a:uFillTx/>
                <a:latin typeface="Calibri" panose="020F0502020204030204"/>
                <a:ea typeface="+mn-ea"/>
                <a:cs typeface="+mn-cs"/>
              </a:rPr>
              <a:t>uncertainty</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needs to be corrected before the brain feels </a:t>
            </a:r>
            <a:r>
              <a:rPr kumimoji="0" lang="en-US" sz="4000" b="1" i="1" u="none" strike="noStrike" kern="1200" cap="none" spc="0" normalizeH="0" baseline="0" noProof="0" dirty="0">
                <a:ln>
                  <a:noFill/>
                </a:ln>
                <a:solidFill>
                  <a:prstClr val="white"/>
                </a:solidFill>
                <a:effectLst/>
                <a:uLnTx/>
                <a:uFillTx/>
                <a:latin typeface="Calibri" panose="020F0502020204030204"/>
                <a:ea typeface="+mn-ea"/>
                <a:cs typeface="+mn-cs"/>
              </a:rPr>
              <a:t>comfortable</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again.</a:t>
            </a:r>
          </a:p>
        </p:txBody>
      </p:sp>
      <p:sp>
        <p:nvSpPr>
          <p:cNvPr id="2" name="Thought Bubble: Cloud 1">
            <a:extLst>
              <a:ext uri="{FF2B5EF4-FFF2-40B4-BE49-F238E27FC236}">
                <a16:creationId xmlns:a16="http://schemas.microsoft.com/office/drawing/2014/main" id="{B935E124-32A0-ACA2-0584-3A173C1C8C26}"/>
              </a:ext>
            </a:extLst>
          </p:cNvPr>
          <p:cNvSpPr/>
          <p:nvPr/>
        </p:nvSpPr>
        <p:spPr>
          <a:xfrm rot="20183321" flipH="1">
            <a:off x="3130116" y="2194215"/>
            <a:ext cx="2225842" cy="179270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If you </a:t>
            </a:r>
          </a:p>
          <a:p>
            <a:pPr algn="ctr"/>
            <a:r>
              <a:rPr lang="en-US" b="1" dirty="0">
                <a:solidFill>
                  <a:schemeClr val="tx1"/>
                </a:solidFill>
              </a:rPr>
              <a:t>not first, </a:t>
            </a:r>
          </a:p>
          <a:p>
            <a:pPr algn="ctr"/>
            <a:r>
              <a:rPr lang="en-US" b="1" dirty="0">
                <a:solidFill>
                  <a:schemeClr val="tx1"/>
                </a:solidFill>
              </a:rPr>
              <a:t>you’re last</a:t>
            </a:r>
          </a:p>
        </p:txBody>
      </p:sp>
      <p:sp>
        <p:nvSpPr>
          <p:cNvPr id="13" name="Thought Bubble: Cloud 12">
            <a:extLst>
              <a:ext uri="{FF2B5EF4-FFF2-40B4-BE49-F238E27FC236}">
                <a16:creationId xmlns:a16="http://schemas.microsoft.com/office/drawing/2014/main" id="{6704830B-08F8-A8F3-E0CD-46C6545417B6}"/>
              </a:ext>
            </a:extLst>
          </p:cNvPr>
          <p:cNvSpPr/>
          <p:nvPr/>
        </p:nvSpPr>
        <p:spPr>
          <a:xfrm rot="2000470">
            <a:off x="7473042" y="2368177"/>
            <a:ext cx="2225842" cy="179270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C’mon!</a:t>
            </a:r>
          </a:p>
          <a:p>
            <a:pPr algn="ctr"/>
            <a:r>
              <a:rPr lang="en-US" b="1" dirty="0">
                <a:solidFill>
                  <a:schemeClr val="tx1"/>
                </a:solidFill>
              </a:rPr>
              <a:t> I should be able to do this!</a:t>
            </a:r>
          </a:p>
        </p:txBody>
      </p:sp>
      <p:sp>
        <p:nvSpPr>
          <p:cNvPr id="14" name="Thought Bubble: Cloud 13">
            <a:extLst>
              <a:ext uri="{FF2B5EF4-FFF2-40B4-BE49-F238E27FC236}">
                <a16:creationId xmlns:a16="http://schemas.microsoft.com/office/drawing/2014/main" id="{DF238CA7-0BC7-6634-24B9-069BF892B301}"/>
              </a:ext>
            </a:extLst>
          </p:cNvPr>
          <p:cNvSpPr/>
          <p:nvPr/>
        </p:nvSpPr>
        <p:spPr>
          <a:xfrm rot="8072925" flipH="1">
            <a:off x="8895446" y="4539715"/>
            <a:ext cx="2225842" cy="179270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hought Bubble: Cloud 14">
            <a:extLst>
              <a:ext uri="{FF2B5EF4-FFF2-40B4-BE49-F238E27FC236}">
                <a16:creationId xmlns:a16="http://schemas.microsoft.com/office/drawing/2014/main" id="{84E14B30-A616-0C60-2D5B-285D50C79E65}"/>
              </a:ext>
            </a:extLst>
          </p:cNvPr>
          <p:cNvSpPr/>
          <p:nvPr/>
        </p:nvSpPr>
        <p:spPr>
          <a:xfrm rot="13984261">
            <a:off x="1182538" y="4268085"/>
            <a:ext cx="2225842" cy="179270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descr="Thinking Man Reflection Thou - Free photo on Pixabay">
            <a:extLst>
              <a:ext uri="{FF2B5EF4-FFF2-40B4-BE49-F238E27FC236}">
                <a16:creationId xmlns:a16="http://schemas.microsoft.com/office/drawing/2014/main" id="{01A6BD08-D3CA-4202-A019-2D312678291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89901" y="3448271"/>
            <a:ext cx="3836988"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37D6A4-6623-83FF-ACB7-04164E41243F}"/>
              </a:ext>
            </a:extLst>
          </p:cNvPr>
          <p:cNvSpPr txBox="1"/>
          <p:nvPr/>
        </p:nvSpPr>
        <p:spPr>
          <a:xfrm rot="20588660">
            <a:off x="1663208" y="4886040"/>
            <a:ext cx="1413636" cy="646331"/>
          </a:xfrm>
          <a:prstGeom prst="rect">
            <a:avLst/>
          </a:prstGeom>
          <a:noFill/>
        </p:spPr>
        <p:txBody>
          <a:bodyPr wrap="square" rtlCol="0">
            <a:spAutoFit/>
          </a:bodyPr>
          <a:lstStyle/>
          <a:p>
            <a:pPr algn="ctr"/>
            <a:r>
              <a:rPr lang="en-US" b="1" dirty="0"/>
              <a:t>I shouldn’t say that!!</a:t>
            </a:r>
          </a:p>
        </p:txBody>
      </p:sp>
      <p:sp>
        <p:nvSpPr>
          <p:cNvPr id="17" name="TextBox 16">
            <a:extLst>
              <a:ext uri="{FF2B5EF4-FFF2-40B4-BE49-F238E27FC236}">
                <a16:creationId xmlns:a16="http://schemas.microsoft.com/office/drawing/2014/main" id="{D5E5E9D5-1942-409F-5BD9-B5CAB63D895E}"/>
              </a:ext>
            </a:extLst>
          </p:cNvPr>
          <p:cNvSpPr txBox="1"/>
          <p:nvPr/>
        </p:nvSpPr>
        <p:spPr>
          <a:xfrm rot="1204020">
            <a:off x="9071344" y="5112900"/>
            <a:ext cx="1871997" cy="646331"/>
          </a:xfrm>
          <a:prstGeom prst="rect">
            <a:avLst/>
          </a:prstGeom>
          <a:noFill/>
        </p:spPr>
        <p:txBody>
          <a:bodyPr wrap="square" rtlCol="0">
            <a:spAutoFit/>
          </a:bodyPr>
          <a:lstStyle/>
          <a:p>
            <a:pPr algn="ctr"/>
            <a:r>
              <a:rPr lang="en-US" b="1" dirty="0"/>
              <a:t>They ought to know better!</a:t>
            </a:r>
          </a:p>
        </p:txBody>
      </p:sp>
      <p:pic>
        <p:nvPicPr>
          <p:cNvPr id="6148" name="Picture 4" descr="Free Red X Transparent Png, Download Free Red X Transparent Png png images,  Free ClipArts on Clipart Library">
            <a:extLst>
              <a:ext uri="{FF2B5EF4-FFF2-40B4-BE49-F238E27FC236}">
                <a16:creationId xmlns:a16="http://schemas.microsoft.com/office/drawing/2014/main" id="{C7A2AE8A-5C88-AEDE-783A-450F5EE4AE28}"/>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177461">
            <a:off x="3633626" y="2371759"/>
            <a:ext cx="1336203" cy="13362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Red X Transparent Png, Download Free Red X Transparent Png png images,  Free ClipArts on Clipart Library">
            <a:extLst>
              <a:ext uri="{FF2B5EF4-FFF2-40B4-BE49-F238E27FC236}">
                <a16:creationId xmlns:a16="http://schemas.microsoft.com/office/drawing/2014/main" id="{9270F7F0-DFE8-4D80-C604-E059B9195404}"/>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0139053">
            <a:off x="1729383" y="4538280"/>
            <a:ext cx="1310602" cy="13106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 Red X Transparent Png, Download Free Red X Transparent Png png images,  Free ClipArts on Clipart Library">
            <a:extLst>
              <a:ext uri="{FF2B5EF4-FFF2-40B4-BE49-F238E27FC236}">
                <a16:creationId xmlns:a16="http://schemas.microsoft.com/office/drawing/2014/main" id="{A3434387-DB9B-D7A6-6974-55D54BFC7364}"/>
              </a:ext>
            </a:extLst>
          </p:cNvPr>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298317">
            <a:off x="7871256" y="2513779"/>
            <a:ext cx="1474865" cy="14748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ree Red X Transparent Png, Download Free Red X Transparent Png png images,  Free ClipArts on Clipart Library">
            <a:extLst>
              <a:ext uri="{FF2B5EF4-FFF2-40B4-BE49-F238E27FC236}">
                <a16:creationId xmlns:a16="http://schemas.microsoft.com/office/drawing/2014/main" id="{0FE2AA0C-A8E3-8DFB-76AD-E12BC3276E11}"/>
              </a:ext>
            </a:extLst>
          </p:cNvPr>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1410114">
            <a:off x="9261033" y="4746599"/>
            <a:ext cx="1378930" cy="1378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22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circle(in)">
                                      <p:cBhvr>
                                        <p:cTn id="7" dur="2000"/>
                                        <p:tgtEl>
                                          <p:spTgt spid="6148"/>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DFD90B4-4486-9BA4-2BE6-D22D885C5368}"/>
              </a:ext>
            </a:extLst>
          </p:cNvPr>
          <p:cNvSpPr/>
          <p:nvPr/>
        </p:nvSpPr>
        <p:spPr>
          <a:xfrm>
            <a:off x="1077613" y="677897"/>
            <a:ext cx="3542514" cy="5756489"/>
          </a:xfrm>
          <a:prstGeom prst="roundRect">
            <a:avLst/>
          </a:prstGeom>
          <a:solidFill>
            <a:srgbClr val="5454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42" name="Picture 2" descr="Ask Yourself These 3 Simple Questions to Silence Self-Doubt | by Colin  Zhang | Change Your Mind Change Your Life | Medium">
            <a:extLst>
              <a:ext uri="{FF2B5EF4-FFF2-40B4-BE49-F238E27FC236}">
                <a16:creationId xmlns:a16="http://schemas.microsoft.com/office/drawing/2014/main" id="{28E3E70B-E9A5-B35F-6482-7A918B23BB9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778" r="2785"/>
          <a:stretch/>
        </p:blipFill>
        <p:spPr bwMode="auto">
          <a:xfrm>
            <a:off x="1223002" y="2057400"/>
            <a:ext cx="3331481" cy="33031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7E9FB4D-CED7-BB47-3CAF-8C7332F206A0}"/>
              </a:ext>
            </a:extLst>
          </p:cNvPr>
          <p:cNvSpPr/>
          <p:nvPr/>
        </p:nvSpPr>
        <p:spPr>
          <a:xfrm>
            <a:off x="1491380" y="1747882"/>
            <a:ext cx="2772221" cy="1961117"/>
          </a:xfrm>
          <a:prstGeom prst="rect">
            <a:avLst/>
          </a:prstGeom>
          <a:solidFill>
            <a:srgbClr val="53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prstClr val="white"/>
                </a:solidFill>
                <a:effectLst/>
                <a:uLnTx/>
                <a:uFillTx/>
                <a:latin typeface="Calibri" panose="020F0502020204030204"/>
                <a:ea typeface="+mn-ea"/>
                <a:cs typeface="+mn-cs"/>
              </a:rPr>
              <a:t>Reject it </a:t>
            </a:r>
          </a:p>
        </p:txBody>
      </p:sp>
      <p:pic>
        <p:nvPicPr>
          <p:cNvPr id="10256" name="Picture 16cell phone" descr="Download HD Apple Iphone Xs Max Gold - Vector Iphone X Svg Transparent PNG  Image - NicePNG.com">
            <a:extLst>
              <a:ext uri="{FF2B5EF4-FFF2-40B4-BE49-F238E27FC236}">
                <a16:creationId xmlns:a16="http://schemas.microsoft.com/office/drawing/2014/main" id="{01FFED49-D765-D135-61CA-514D8C5A4E3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5445" y="621944"/>
            <a:ext cx="3746849" cy="5868394"/>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Premium Photo | Hand with pointing index finger, isolated on a white  background">
            <a:extLst>
              <a:ext uri="{FF2B5EF4-FFF2-40B4-BE49-F238E27FC236}">
                <a16:creationId xmlns:a16="http://schemas.microsoft.com/office/drawing/2014/main" id="{429FB285-7D1D-ADCC-53B2-C01BB292DE02}"/>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9900" l="9859" r="89993">
                        <a14:foregroundMark x1="42402" y1="88550" x2="42402" y2="93550"/>
                        <a14:foregroundMark x1="51297" y1="99900" x2="53076" y2="98700"/>
                      </a14:backgroundRemoval>
                    </a14:imgEffect>
                  </a14:imgLayer>
                </a14:imgProps>
              </a:ext>
              <a:ext uri="{28A0092B-C50C-407E-A947-70E740481C1C}">
                <a14:useLocalDpi xmlns:a14="http://schemas.microsoft.com/office/drawing/2010/main"/>
              </a:ext>
            </a:extLst>
          </a:blip>
          <a:srcRect/>
          <a:stretch>
            <a:fillRect/>
          </a:stretch>
        </p:blipFill>
        <p:spPr bwMode="auto">
          <a:xfrm>
            <a:off x="-5215932" y="2498803"/>
            <a:ext cx="4647672" cy="68901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7D4534-A863-CFC8-F123-31483CA4DFB4}"/>
              </a:ext>
            </a:extLst>
          </p:cNvPr>
          <p:cNvSpPr txBox="1"/>
          <p:nvPr/>
        </p:nvSpPr>
        <p:spPr>
          <a:xfrm>
            <a:off x="4368800" y="2498803"/>
            <a:ext cx="8338633" cy="2308324"/>
          </a:xfrm>
          <a:prstGeom prst="rect">
            <a:avLst/>
          </a:prstGeom>
          <a:noFill/>
        </p:spPr>
        <p:txBody>
          <a:bodyPr wrap="square" rtlCol="0">
            <a:spAutoFit/>
          </a:bodyPr>
          <a:lstStyle/>
          <a:p>
            <a:pPr algn="ctr"/>
            <a:r>
              <a:rPr lang="en-US" sz="6000" dirty="0">
                <a:solidFill>
                  <a:schemeClr val="bg1"/>
                </a:solidFill>
              </a:rPr>
              <a:t>Self doubt is calling...</a:t>
            </a:r>
          </a:p>
          <a:p>
            <a:pPr algn="ctr"/>
            <a:endParaRPr lang="en-US" sz="1200" dirty="0">
              <a:solidFill>
                <a:schemeClr val="bg1"/>
              </a:solidFill>
            </a:endParaRPr>
          </a:p>
          <a:p>
            <a:pPr algn="ctr"/>
            <a:endParaRPr lang="en-US" sz="7200" b="1" i="1" dirty="0">
              <a:solidFill>
                <a:schemeClr val="bg1"/>
              </a:solidFill>
            </a:endParaRPr>
          </a:p>
        </p:txBody>
      </p:sp>
      <p:sp>
        <p:nvSpPr>
          <p:cNvPr id="16" name="reject text">
            <a:extLst>
              <a:ext uri="{FF2B5EF4-FFF2-40B4-BE49-F238E27FC236}">
                <a16:creationId xmlns:a16="http://schemas.microsoft.com/office/drawing/2014/main" id="{D55D94E0-76E6-2845-4317-1DF7ABC0B8A9}"/>
              </a:ext>
            </a:extLst>
          </p:cNvPr>
          <p:cNvSpPr txBox="1"/>
          <p:nvPr/>
        </p:nvSpPr>
        <p:spPr>
          <a:xfrm>
            <a:off x="4410219" y="3074925"/>
            <a:ext cx="8338633" cy="1384995"/>
          </a:xfrm>
          <a:prstGeom prst="rect">
            <a:avLst/>
          </a:prstGeom>
          <a:noFill/>
        </p:spPr>
        <p:txBody>
          <a:bodyPr wrap="square" rtlCol="0">
            <a:spAutoFit/>
          </a:bodyPr>
          <a:lstStyle/>
          <a:p>
            <a:pPr algn="ctr"/>
            <a:endParaRPr lang="en-US" sz="1200" dirty="0">
              <a:solidFill>
                <a:schemeClr val="bg1"/>
              </a:solidFill>
            </a:endParaRPr>
          </a:p>
          <a:p>
            <a:pPr algn="ctr"/>
            <a:r>
              <a:rPr lang="en-US" sz="7200" b="1" i="1" dirty="0">
                <a:solidFill>
                  <a:schemeClr val="bg1"/>
                </a:solidFill>
              </a:rPr>
              <a:t>Reject it</a:t>
            </a:r>
          </a:p>
        </p:txBody>
      </p:sp>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09E77D7D-9DB7-52D5-747B-D9ACA564DF1F}"/>
                  </a:ext>
                </a:extLst>
              </p14:cNvPr>
              <p14:cNvContentPartPr/>
              <p14:nvPr/>
            </p14:nvContentPartPr>
            <p14:xfrm>
              <a:off x="-2214493" y="1455044"/>
              <a:ext cx="360" cy="360"/>
            </p14:xfrm>
          </p:contentPart>
        </mc:Choice>
        <mc:Fallback xmlns="">
          <p:pic>
            <p:nvPicPr>
              <p:cNvPr id="4" name="Ink 3">
                <a:extLst>
                  <a:ext uri="{FF2B5EF4-FFF2-40B4-BE49-F238E27FC236}">
                    <a16:creationId xmlns:a16="http://schemas.microsoft.com/office/drawing/2014/main" id="{09E77D7D-9DB7-52D5-747B-D9ACA564DF1F}"/>
                  </a:ext>
                </a:extLst>
              </p:cNvPr>
              <p:cNvPicPr/>
              <p:nvPr/>
            </p:nvPicPr>
            <p:blipFill>
              <a:blip r:embed="rId10"/>
              <a:stretch>
                <a:fillRect/>
              </a:stretch>
            </p:blipFill>
            <p:spPr>
              <a:xfrm>
                <a:off x="-2223133" y="1446404"/>
                <a:ext cx="18000" cy="18000"/>
              </a:xfrm>
              <a:prstGeom prst="rect">
                <a:avLst/>
              </a:prstGeom>
            </p:spPr>
          </p:pic>
        </mc:Fallback>
      </mc:AlternateContent>
    </p:spTree>
    <p:extLst>
      <p:ext uri="{BB962C8B-B14F-4D97-AF65-F5344CB8AC3E}">
        <p14:creationId xmlns:p14="http://schemas.microsoft.com/office/powerpoint/2010/main" val="409934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250"/>
                                  </p:stCondLst>
                                  <p:childTnLst>
                                    <p:animMotion origin="layout" path="M 0.21432 0.33495 L 0.21432 0.33935 C 0.21823 0.39189 0.23125 0.61944 0.23828 0.61342 C 0.25703 0.58564 0.27435 0.44236 0.2931 0.42129 L 0.3151 0.39629 C 0.35169 0.17731 0.3388 0.30115 0.35586 0.11782 C 0.35651 0.09884 0.35716 0.08657 0.35755 0.07384 C 0.35807 0.05717 0.3582 0.03819 0.35859 0.02361 L 0.35951 0.00277 " pathEditMode="relative" rAng="0" ptsTypes="AAAAAAAAA">
                                      <p:cBhvr>
                                        <p:cTn id="6" dur="2000" fill="hold"/>
                                        <p:tgtEl>
                                          <p:spTgt spid="10250"/>
                                        </p:tgtEl>
                                        <p:attrNameLst>
                                          <p:attrName>ppt_x</p:attrName>
                                          <p:attrName>ppt_y</p:attrName>
                                        </p:attrNameLst>
                                      </p:cBhvr>
                                      <p:rCtr x="7253" y="-2685"/>
                                    </p:animMotion>
                                  </p:childTnLst>
                                </p:cTn>
                              </p:par>
                            </p:childTnLst>
                          </p:cTn>
                        </p:par>
                        <p:par>
                          <p:cTn id="7" fill="hold">
                            <p:stCondLst>
                              <p:cond delay="225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2750"/>
                            </p:stCondLst>
                            <p:childTnLst>
                              <p:par>
                                <p:cTn id="12" presetID="10" presetClass="entr" presetSubtype="0"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par>
                          <p:cTn id="15" fill="hold">
                            <p:stCondLst>
                              <p:cond delay="3250"/>
                            </p:stCondLst>
                            <p:childTnLst>
                              <p:par>
                                <p:cTn id="16" presetID="10" presetClass="exit" presetSubtype="0" fill="hold" nodeType="afterEffect">
                                  <p:stCondLst>
                                    <p:cond delay="1000"/>
                                  </p:stCondLst>
                                  <p:childTnLst>
                                    <p:animEffect transition="out" filter="fade">
                                      <p:cBhvr>
                                        <p:cTn id="17" dur="500"/>
                                        <p:tgtEl>
                                          <p:spTgt spid="10250"/>
                                        </p:tgtEl>
                                      </p:cBhvr>
                                    </p:animEffect>
                                    <p:set>
                                      <p:cBhvr>
                                        <p:cTn id="18" dur="1" fill="hold">
                                          <p:stCondLst>
                                            <p:cond delay="499"/>
                                          </p:stCondLst>
                                        </p:cTn>
                                        <p:tgtEl>
                                          <p:spTgt spid="10250"/>
                                        </p:tgtEl>
                                        <p:attrNameLst>
                                          <p:attrName>style.visibility</p:attrName>
                                        </p:attrNameLst>
                                      </p:cBhvr>
                                      <p:to>
                                        <p:strVal val="hidden"/>
                                      </p:to>
                                    </p:set>
                                  </p:childTnLst>
                                </p:cTn>
                              </p:par>
                            </p:childTnLst>
                          </p:cTn>
                        </p:par>
                        <p:par>
                          <p:cTn id="19" fill="hold">
                            <p:stCondLst>
                              <p:cond delay="4750"/>
                            </p:stCondLst>
                            <p:childTnLst>
                              <p:par>
                                <p:cTn id="20" presetID="10" presetClass="entr" presetSubtype="0" fill="hold" grpId="0" nodeType="after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fade">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build="allAtOnce"/>
      <p:bldP spid="16"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1F5CC-152F-AF36-D76C-AB84ED8390A1}"/>
              </a:ext>
            </a:extLst>
          </p:cNvPr>
          <p:cNvSpPr txBox="1"/>
          <p:nvPr/>
        </p:nvSpPr>
        <p:spPr>
          <a:xfrm>
            <a:off x="0" y="3699082"/>
            <a:ext cx="12191999" cy="245319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panose="020F0302020204030204"/>
                <a:ea typeface="+mn-ea"/>
                <a:cs typeface="+mn-cs"/>
              </a:rPr>
              <a:t>Times change, we need to change as well.</a:t>
            </a: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4400" b="1" dirty="0">
                <a:solidFill>
                  <a:prstClr val="white"/>
                </a:solidFill>
                <a:latin typeface="Calibri Light" panose="020F0302020204030204"/>
              </a:rPr>
              <a:t>                                   </a:t>
            </a:r>
            <a:r>
              <a:rPr lang="en-US" sz="4400" b="1" i="1" dirty="0">
                <a:solidFill>
                  <a:prstClr val="white"/>
                </a:solidFill>
                <a:latin typeface="Calibri Light" panose="020F0302020204030204"/>
              </a:rPr>
              <a:t>- Nelson Mandela </a:t>
            </a:r>
            <a:endParaRPr kumimoji="0" lang="en-US" sz="4400" b="1" i="1"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98EEC335-46F7-CA4F-F3EB-EC4EBEC429A9}"/>
              </a:ext>
            </a:extLst>
          </p:cNvPr>
          <p:cNvSpPr txBox="1"/>
          <p:nvPr/>
        </p:nvSpPr>
        <p:spPr>
          <a:xfrm>
            <a:off x="0" y="1607426"/>
            <a:ext cx="12192000" cy="1569660"/>
          </a:xfrm>
          <a:prstGeom prst="rect">
            <a:avLst/>
          </a:prstGeom>
          <a:noFill/>
        </p:spPr>
        <p:txBody>
          <a:bodyPr wrap="square">
            <a:spAutoFit/>
          </a:bodyPr>
          <a:lstStyle/>
          <a:p>
            <a:pPr algn="ctr"/>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Need For Change</a:t>
            </a:r>
            <a:endParaRPr lang="en-US" sz="9600" dirty="0"/>
          </a:p>
        </p:txBody>
      </p:sp>
    </p:spTree>
    <p:extLst>
      <p:ext uri="{BB962C8B-B14F-4D97-AF65-F5344CB8AC3E}">
        <p14:creationId xmlns:p14="http://schemas.microsoft.com/office/powerpoint/2010/main" val="345645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F3CAF02-282A-83B9-FC60-D4DD069AE2A3}"/>
              </a:ext>
            </a:extLst>
          </p:cNvPr>
          <p:cNvGrpSpPr/>
          <p:nvPr/>
        </p:nvGrpSpPr>
        <p:grpSpPr>
          <a:xfrm>
            <a:off x="1200432" y="685800"/>
            <a:ext cx="6784660" cy="1135632"/>
            <a:chOff x="5956662" y="795923"/>
            <a:chExt cx="5495109" cy="919784"/>
          </a:xfrm>
        </p:grpSpPr>
        <p:sp>
          <p:nvSpPr>
            <p:cNvPr id="5" name="Oval 4">
              <a:extLst>
                <a:ext uri="{FF2B5EF4-FFF2-40B4-BE49-F238E27FC236}">
                  <a16:creationId xmlns:a16="http://schemas.microsoft.com/office/drawing/2014/main" id="{B803316C-4429-C16B-9553-938D700A56FA}"/>
                </a:ext>
              </a:extLst>
            </p:cNvPr>
            <p:cNvSpPr/>
            <p:nvPr/>
          </p:nvSpPr>
          <p:spPr>
            <a:xfrm>
              <a:off x="5956662" y="801307"/>
              <a:ext cx="914400" cy="9144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2A0E2222-3F9E-A629-B506-E02779A17745}"/>
                </a:ext>
              </a:extLst>
            </p:cNvPr>
            <p:cNvSpPr/>
            <p:nvPr/>
          </p:nvSpPr>
          <p:spPr>
            <a:xfrm>
              <a:off x="6871062" y="795923"/>
              <a:ext cx="914400" cy="9144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H</a:t>
              </a:r>
              <a:endPar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B06D738-1554-53FD-390C-B719E122D1AC}"/>
                </a:ext>
              </a:extLst>
            </p:cNvPr>
            <p:cNvSpPr/>
            <p:nvPr/>
          </p:nvSpPr>
          <p:spPr>
            <a:xfrm>
              <a:off x="7785462" y="795923"/>
              <a:ext cx="914400" cy="9144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A</a:t>
              </a:r>
              <a:endPar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BC66539-0573-8BF5-B399-27F2FAE56EAC}"/>
                </a:ext>
              </a:extLst>
            </p:cNvPr>
            <p:cNvSpPr/>
            <p:nvPr/>
          </p:nvSpPr>
          <p:spPr>
            <a:xfrm>
              <a:off x="8699862" y="795923"/>
              <a:ext cx="914400" cy="9144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N</a:t>
              </a:r>
              <a:endPar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ED22A404-B70E-4A9E-400A-ED5BF2414894}"/>
                </a:ext>
              </a:extLst>
            </p:cNvPr>
            <p:cNvSpPr/>
            <p:nvPr/>
          </p:nvSpPr>
          <p:spPr>
            <a:xfrm>
              <a:off x="9614262" y="795923"/>
              <a:ext cx="914400" cy="9144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G</a:t>
              </a:r>
            </a:p>
          </p:txBody>
        </p:sp>
        <p:sp>
          <p:nvSpPr>
            <p:cNvPr id="10" name="Oval 9">
              <a:extLst>
                <a:ext uri="{FF2B5EF4-FFF2-40B4-BE49-F238E27FC236}">
                  <a16:creationId xmlns:a16="http://schemas.microsoft.com/office/drawing/2014/main" id="{F9C20610-34C4-355B-B70C-8CDF952FDC31}"/>
                </a:ext>
              </a:extLst>
            </p:cNvPr>
            <p:cNvSpPr/>
            <p:nvPr/>
          </p:nvSpPr>
          <p:spPr>
            <a:xfrm>
              <a:off x="10537371" y="795923"/>
              <a:ext cx="914400" cy="9144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E</a:t>
              </a:r>
              <a:endPar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Oval 10">
            <a:extLst>
              <a:ext uri="{FF2B5EF4-FFF2-40B4-BE49-F238E27FC236}">
                <a16:creationId xmlns:a16="http://schemas.microsoft.com/office/drawing/2014/main" id="{67F9D315-3D20-1FAE-032B-F844C936F9CD}"/>
              </a:ext>
            </a:extLst>
          </p:cNvPr>
          <p:cNvSpPr/>
          <p:nvPr/>
        </p:nvSpPr>
        <p:spPr>
          <a:xfrm>
            <a:off x="5717640" y="687063"/>
            <a:ext cx="1128985" cy="112898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12" name="Straight Connector 11">
            <a:extLst>
              <a:ext uri="{FF2B5EF4-FFF2-40B4-BE49-F238E27FC236}">
                <a16:creationId xmlns:a16="http://schemas.microsoft.com/office/drawing/2014/main" id="{F5EF6FC4-4802-AA0F-F30A-873371D28EF2}"/>
              </a:ext>
            </a:extLst>
          </p:cNvPr>
          <p:cNvCxnSpPr>
            <a:cxnSpLocks/>
          </p:cNvCxnSpPr>
          <p:nvPr/>
        </p:nvCxnSpPr>
        <p:spPr>
          <a:xfrm>
            <a:off x="1130094" y="1874660"/>
            <a:ext cx="6110065"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7EBBEA3-0471-984E-6EAF-8A327A77F54C}"/>
              </a:ext>
            </a:extLst>
          </p:cNvPr>
          <p:cNvSpPr txBox="1"/>
          <p:nvPr/>
        </p:nvSpPr>
        <p:spPr>
          <a:xfrm>
            <a:off x="467494" y="2149019"/>
            <a:ext cx="11210925" cy="372409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Sometimes change can be a positive thing. It gives employees a </a:t>
            </a:r>
            <a:r>
              <a:rPr kumimoji="0" lang="en-US" sz="4000" b="1" i="1" u="none" strike="noStrike" kern="1200" cap="none" spc="0" normalizeH="0" baseline="0" noProof="0" dirty="0">
                <a:ln>
                  <a:noFill/>
                </a:ln>
                <a:solidFill>
                  <a:prstClr val="white"/>
                </a:solidFill>
                <a:effectLst/>
                <a:uLnTx/>
                <a:uFillTx/>
                <a:latin typeface="Calibri" panose="020F0502020204030204"/>
                <a:ea typeface="+mn-ea"/>
                <a:cs typeface="+mn-cs"/>
              </a:rPr>
              <a:t>second</a:t>
            </a:r>
            <a:r>
              <a:rPr kumimoji="0" lang="en-US" sz="40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chance.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Getting a second chance is about giving an opportunity to </a:t>
            </a:r>
            <a:r>
              <a:rPr kumimoji="0" lang="en-US" sz="4000" b="1" i="1" u="none" strike="noStrike" kern="1200" cap="none" spc="0" normalizeH="0" baseline="0" noProof="0" dirty="0">
                <a:ln>
                  <a:noFill/>
                </a:ln>
                <a:solidFill>
                  <a:prstClr val="white"/>
                </a:solidFill>
                <a:effectLst/>
                <a:uLnTx/>
                <a:uFillTx/>
                <a:latin typeface="Calibri" panose="020F0502020204030204"/>
                <a:ea typeface="+mn-ea"/>
                <a:cs typeface="+mn-cs"/>
              </a:rPr>
              <a:t>grow</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beyond past failures.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02124"/>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0212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0212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10F6587-DFA9-B93F-4E0E-D79C7A91A3B0}"/>
              </a:ext>
            </a:extLst>
          </p:cNvPr>
          <p:cNvSpPr txBox="1"/>
          <p:nvPr/>
        </p:nvSpPr>
        <p:spPr>
          <a:xfrm>
            <a:off x="4167396" y="4904822"/>
            <a:ext cx="751102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Calibri" panose="020F0502020204030204"/>
                <a:ea typeface="+mn-ea"/>
                <a:cs typeface="+mn-cs"/>
              </a:rPr>
              <a:t>“ I did then what I knew how to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Calibri" panose="020F0502020204030204"/>
                <a:ea typeface="+mn-ea"/>
                <a:cs typeface="+mn-cs"/>
              </a:rPr>
              <a:t>   Now that I know better, I do better”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chemeClr val="bg1"/>
                </a:solidFill>
                <a:effectLst/>
                <a:uLnTx/>
                <a:uFillTx/>
                <a:latin typeface="Calibri" panose="020F0502020204030204"/>
                <a:ea typeface="+mn-ea"/>
                <a:cs typeface="+mn-cs"/>
              </a:rPr>
              <a:t>       - Maya Angelou </a:t>
            </a:r>
          </a:p>
        </p:txBody>
      </p:sp>
    </p:spTree>
    <p:extLst>
      <p:ext uri="{BB962C8B-B14F-4D97-AF65-F5344CB8AC3E}">
        <p14:creationId xmlns:p14="http://schemas.microsoft.com/office/powerpoint/2010/main" val="270333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50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870">
                                          <p:stCondLst>
                                            <p:cond delay="0"/>
                                          </p:stCondLst>
                                        </p:cTn>
                                        <p:tgtEl>
                                          <p:spTgt spid="11"/>
                                        </p:tgtEl>
                                      </p:cBhvr>
                                    </p:animEffect>
                                    <p:anim calcmode="lin" valueType="num">
                                      <p:cBhvr>
                                        <p:cTn id="8" dur="273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11"/>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11"/>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11"/>
                                        </p:tgtEl>
                                        <p:attrNameLst>
                                          <p:attrName>ppt_y</p:attrName>
                                        </p:attrNameLst>
                                      </p:cBhvr>
                                      <p:tavLst>
                                        <p:tav tm="0" fmla="#ppt_y-sin(pi*$)/81">
                                          <p:val>
                                            <p:fltVal val="0"/>
                                          </p:val>
                                        </p:tav>
                                        <p:tav tm="100000">
                                          <p:val>
                                            <p:fltVal val="1"/>
                                          </p:val>
                                        </p:tav>
                                      </p:tavLst>
                                    </p:anim>
                                    <p:animScale>
                                      <p:cBhvr>
                                        <p:cTn id="13" dur="39">
                                          <p:stCondLst>
                                            <p:cond delay="975"/>
                                          </p:stCondLst>
                                        </p:cTn>
                                        <p:tgtEl>
                                          <p:spTgt spid="11"/>
                                        </p:tgtEl>
                                      </p:cBhvr>
                                      <p:to x="100000" y="60000"/>
                                    </p:animScale>
                                    <p:animScale>
                                      <p:cBhvr>
                                        <p:cTn id="14" dur="249" decel="50000">
                                          <p:stCondLst>
                                            <p:cond delay="1014"/>
                                          </p:stCondLst>
                                        </p:cTn>
                                        <p:tgtEl>
                                          <p:spTgt spid="11"/>
                                        </p:tgtEl>
                                      </p:cBhvr>
                                      <p:to x="100000" y="100000"/>
                                    </p:animScale>
                                    <p:animScale>
                                      <p:cBhvr>
                                        <p:cTn id="15" dur="39">
                                          <p:stCondLst>
                                            <p:cond delay="1968"/>
                                          </p:stCondLst>
                                        </p:cTn>
                                        <p:tgtEl>
                                          <p:spTgt spid="11"/>
                                        </p:tgtEl>
                                      </p:cBhvr>
                                      <p:to x="100000" y="80000"/>
                                    </p:animScale>
                                    <p:animScale>
                                      <p:cBhvr>
                                        <p:cTn id="16" dur="249" decel="50000">
                                          <p:stCondLst>
                                            <p:cond delay="2007"/>
                                          </p:stCondLst>
                                        </p:cTn>
                                        <p:tgtEl>
                                          <p:spTgt spid="11"/>
                                        </p:tgtEl>
                                      </p:cBhvr>
                                      <p:to x="100000" y="100000"/>
                                    </p:animScale>
                                    <p:animScale>
                                      <p:cBhvr>
                                        <p:cTn id="17" dur="39">
                                          <p:stCondLst>
                                            <p:cond delay="2463"/>
                                          </p:stCondLst>
                                        </p:cTn>
                                        <p:tgtEl>
                                          <p:spTgt spid="11"/>
                                        </p:tgtEl>
                                      </p:cBhvr>
                                      <p:to x="100000" y="90000"/>
                                    </p:animScale>
                                    <p:animScale>
                                      <p:cBhvr>
                                        <p:cTn id="18" dur="249" decel="50000">
                                          <p:stCondLst>
                                            <p:cond delay="2502"/>
                                          </p:stCondLst>
                                        </p:cTn>
                                        <p:tgtEl>
                                          <p:spTgt spid="11"/>
                                        </p:tgtEl>
                                      </p:cBhvr>
                                      <p:to x="100000" y="100000"/>
                                    </p:animScale>
                                    <p:animScale>
                                      <p:cBhvr>
                                        <p:cTn id="19" dur="39">
                                          <p:stCondLst>
                                            <p:cond delay="2712"/>
                                          </p:stCondLst>
                                        </p:cTn>
                                        <p:tgtEl>
                                          <p:spTgt spid="11"/>
                                        </p:tgtEl>
                                      </p:cBhvr>
                                      <p:to x="100000" y="95000"/>
                                    </p:animScale>
                                    <p:animScale>
                                      <p:cBhvr>
                                        <p:cTn id="20" dur="249" decel="50000">
                                          <p:stCondLst>
                                            <p:cond delay="2751"/>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7E55A8-EDD7-AC6A-FD57-3A88909627E3}"/>
              </a:ext>
            </a:extLst>
          </p:cNvPr>
          <p:cNvSpPr/>
          <p:nvPr/>
        </p:nvSpPr>
        <p:spPr>
          <a:xfrm>
            <a:off x="590550" y="1447800"/>
            <a:ext cx="5143500"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0BC528-A7F6-AEB7-EEAF-F69F6ED93433}"/>
              </a:ext>
            </a:extLst>
          </p:cNvPr>
          <p:cNvSpPr/>
          <p:nvPr/>
        </p:nvSpPr>
        <p:spPr>
          <a:xfrm>
            <a:off x="6457952" y="1447800"/>
            <a:ext cx="5143500"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C3AD27E-01C7-854E-F34E-49C91C43F0AC}"/>
              </a:ext>
            </a:extLst>
          </p:cNvPr>
          <p:cNvSpPr txBox="1"/>
          <p:nvPr/>
        </p:nvSpPr>
        <p:spPr>
          <a:xfrm>
            <a:off x="723900" y="1619250"/>
            <a:ext cx="4838700" cy="2123658"/>
          </a:xfrm>
          <a:prstGeom prst="rect">
            <a:avLst/>
          </a:prstGeom>
          <a:noFill/>
        </p:spPr>
        <p:txBody>
          <a:bodyPr wrap="square" rtlCol="0">
            <a:spAutoFit/>
          </a:bodyPr>
          <a:lstStyle/>
          <a:p>
            <a:pPr algn="ctr"/>
            <a:r>
              <a:rPr lang="en-US" sz="3600" b="1" i="1" dirty="0">
                <a:solidFill>
                  <a:schemeClr val="bg1"/>
                </a:solidFill>
              </a:rPr>
              <a:t>Nature</a:t>
            </a:r>
          </a:p>
          <a:p>
            <a:pPr algn="ctr"/>
            <a:r>
              <a:rPr lang="en-US" sz="3200" dirty="0">
                <a:solidFill>
                  <a:schemeClr val="bg1"/>
                </a:solidFill>
              </a:rPr>
              <a:t>Nature refers to all the traits and characteristics, that are inherent or genetic.</a:t>
            </a:r>
            <a:endParaRPr lang="en-US" sz="3200" dirty="0"/>
          </a:p>
        </p:txBody>
      </p:sp>
      <p:sp>
        <p:nvSpPr>
          <p:cNvPr id="4" name="TextBox 3">
            <a:extLst>
              <a:ext uri="{FF2B5EF4-FFF2-40B4-BE49-F238E27FC236}">
                <a16:creationId xmlns:a16="http://schemas.microsoft.com/office/drawing/2014/main" id="{E2FA5556-4397-B975-82E2-56747648C0DB}"/>
              </a:ext>
            </a:extLst>
          </p:cNvPr>
          <p:cNvSpPr txBox="1"/>
          <p:nvPr/>
        </p:nvSpPr>
        <p:spPr>
          <a:xfrm>
            <a:off x="6578600" y="1619250"/>
            <a:ext cx="4946650" cy="2677656"/>
          </a:xfrm>
          <a:prstGeom prst="rect">
            <a:avLst/>
          </a:prstGeom>
          <a:noFill/>
        </p:spPr>
        <p:txBody>
          <a:bodyPr wrap="square" rtlCol="0">
            <a:spAutoFit/>
          </a:bodyPr>
          <a:lstStyle/>
          <a:p>
            <a:pPr algn="ctr"/>
            <a:r>
              <a:rPr lang="en-US" sz="3600" b="1" i="1" dirty="0">
                <a:solidFill>
                  <a:schemeClr val="bg1"/>
                </a:solidFill>
              </a:rPr>
              <a:t>Nurture</a:t>
            </a:r>
          </a:p>
          <a:p>
            <a:pPr algn="ctr"/>
            <a:r>
              <a:rPr lang="en-US" sz="3200" dirty="0">
                <a:solidFill>
                  <a:schemeClr val="bg1"/>
                </a:solidFill>
              </a:rPr>
              <a:t>Nurture refers to the traits or the qualities that are learnt as we grow up.</a:t>
            </a:r>
          </a:p>
          <a:p>
            <a:pPr algn="ctr"/>
            <a:endParaRPr lang="en-US" sz="3600" dirty="0"/>
          </a:p>
        </p:txBody>
      </p:sp>
      <p:sp>
        <p:nvSpPr>
          <p:cNvPr id="9" name="TextBox 8">
            <a:extLst>
              <a:ext uri="{FF2B5EF4-FFF2-40B4-BE49-F238E27FC236}">
                <a16:creationId xmlns:a16="http://schemas.microsoft.com/office/drawing/2014/main" id="{457D7314-B23B-713F-D2AA-385BB2053884}"/>
              </a:ext>
            </a:extLst>
          </p:cNvPr>
          <p:cNvSpPr txBox="1"/>
          <p:nvPr/>
        </p:nvSpPr>
        <p:spPr>
          <a:xfrm>
            <a:off x="491791" y="518352"/>
            <a:ext cx="11210925"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mj-lt"/>
                <a:ea typeface="+mn-ea"/>
                <a:cs typeface="+mn-cs"/>
              </a:rPr>
              <a:t>Nature Versus Nurture</a:t>
            </a:r>
          </a:p>
        </p:txBody>
      </p:sp>
      <p:pic>
        <p:nvPicPr>
          <p:cNvPr id="1026" name="Picture 2" descr="900+ Batman Symbol Logos ideas | batman symbol, symbol logo, vector free">
            <a:extLst>
              <a:ext uri="{FF2B5EF4-FFF2-40B4-BE49-F238E27FC236}">
                <a16:creationId xmlns:a16="http://schemas.microsoft.com/office/drawing/2014/main" id="{75C9ABE9-842F-2826-230E-86A28716677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7253"/>
          <a:stretch/>
        </p:blipFill>
        <p:spPr bwMode="auto">
          <a:xfrm>
            <a:off x="8054245" y="3887073"/>
            <a:ext cx="2093055" cy="245944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C4ED90B-4708-DBA9-C8FD-DA6816F5AB90}"/>
              </a:ext>
            </a:extLst>
          </p:cNvPr>
          <p:cNvGrpSpPr/>
          <p:nvPr/>
        </p:nvGrpSpPr>
        <p:grpSpPr>
          <a:xfrm>
            <a:off x="1926948" y="3888459"/>
            <a:ext cx="2518052" cy="2511269"/>
            <a:chOff x="2468686" y="4193190"/>
            <a:chExt cx="2435789" cy="2353801"/>
          </a:xfrm>
        </p:grpSpPr>
        <p:sp>
          <p:nvSpPr>
            <p:cNvPr id="5" name="Rectangle 4">
              <a:extLst>
                <a:ext uri="{FF2B5EF4-FFF2-40B4-BE49-F238E27FC236}">
                  <a16:creationId xmlns:a16="http://schemas.microsoft.com/office/drawing/2014/main" id="{C2BA7DB3-3316-9F4E-86D8-09FEE0833F67}"/>
                </a:ext>
              </a:extLst>
            </p:cNvPr>
            <p:cNvSpPr/>
            <p:nvPr/>
          </p:nvSpPr>
          <p:spPr>
            <a:xfrm>
              <a:off x="2553839" y="4240178"/>
              <a:ext cx="2341847" cy="2220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Dna with molecule line icon genetic Royalty Free Vector">
              <a:extLst>
                <a:ext uri="{FF2B5EF4-FFF2-40B4-BE49-F238E27FC236}">
                  <a16:creationId xmlns:a16="http://schemas.microsoft.com/office/drawing/2014/main" id="{7D9EF15A-5F01-43F7-CEB7-83EFE9160F30}"/>
                </a:ext>
              </a:extLst>
            </p:cNvPr>
            <p:cNvPicPr>
              <a:picLocks noChangeAspect="1" noChangeArrowheads="1"/>
            </p:cNvPicPr>
            <p:nvPr/>
          </p:nvPicPr>
          <p:blipFill rotWithShape="1">
            <a:blip r:embed="rId4" cstate="email">
              <a:biLevel thresh="75000"/>
              <a:extLst>
                <a:ext uri="{BEBA8EAE-BF5A-486C-A8C5-ECC9F3942E4B}">
                  <a14:imgProps xmlns:a14="http://schemas.microsoft.com/office/drawing/2010/main">
                    <a14:imgLayer r:embed="rId5">
                      <a14:imgEffect>
                        <a14:backgroundRemoval t="10000" b="90000" l="10000" r="90000">
                          <a14:foregroundMark x1="27500" y1="29444" x2="27500" y2="29444"/>
                          <a14:foregroundMark x1="31200" y1="26296" x2="31200" y2="26296"/>
                          <a14:foregroundMark x1="34300" y1="30741" x2="34300" y2="30741"/>
                          <a14:foregroundMark x1="41900" y1="32130" x2="41900" y2="32130"/>
                          <a14:foregroundMark x1="43500" y1="35000" x2="43500" y2="35000"/>
                          <a14:foregroundMark x1="34500" y1="39444" x2="34500" y2="39444"/>
                          <a14:foregroundMark x1="39100" y1="39167" x2="39100" y2="39167"/>
                          <a14:foregroundMark x1="33900" y1="44259" x2="33900" y2="44259"/>
                          <a14:foregroundMark x1="36300" y1="48519" x2="36300" y2="48519"/>
                          <a14:foregroundMark x1="33000" y1="53333" x2="33000" y2="53333"/>
                          <a14:foregroundMark x1="34300" y1="62407" x2="34300" y2="62407"/>
                          <a14:foregroundMark x1="34300" y1="66852" x2="34300" y2="66852"/>
                          <a14:foregroundMark x1="41500" y1="63889" x2="41500" y2="63889"/>
                          <a14:foregroundMark x1="41900" y1="59815" x2="41900" y2="59815"/>
                          <a14:foregroundMark x1="43700" y1="58148" x2="43700" y2="58148"/>
                          <a14:foregroundMark x1="57400" y1="38148" x2="57400" y2="38148"/>
                          <a14:foregroundMark x1="61100" y1="28333" x2="61100" y2="28333"/>
                          <a14:foregroundMark x1="62200" y1="44074" x2="62200" y2="44074"/>
                          <a14:foregroundMark x1="68500" y1="46296" x2="68500" y2="46296"/>
                          <a14:foregroundMark x1="57400" y1="53704" x2="57400" y2="53704"/>
                          <a14:foregroundMark x1="60900" y1="64815" x2="60900" y2="64815"/>
                        </a14:backgroundRemoval>
                      </a14:imgEffect>
                    </a14:imgLayer>
                  </a14:imgProps>
                </a:ext>
                <a:ext uri="{28A0092B-C50C-407E-A947-70E740481C1C}">
                  <a14:useLocalDpi xmlns:a14="http://schemas.microsoft.com/office/drawing/2010/main"/>
                </a:ext>
              </a:extLst>
            </a:blip>
            <a:srcRect l="17600" t="19316" r="22400" b="26998"/>
            <a:stretch/>
          </p:blipFill>
          <p:spPr bwMode="auto">
            <a:xfrm>
              <a:off x="2468686" y="4193190"/>
              <a:ext cx="2435789" cy="23538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5306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EEC335-46F7-CA4F-F3EB-EC4EBEC429A9}"/>
              </a:ext>
            </a:extLst>
          </p:cNvPr>
          <p:cNvSpPr txBox="1"/>
          <p:nvPr/>
        </p:nvSpPr>
        <p:spPr>
          <a:xfrm>
            <a:off x="0" y="1350752"/>
            <a:ext cx="12192000" cy="4524315"/>
          </a:xfrm>
          <a:prstGeom prst="rect">
            <a:avLst/>
          </a:prstGeom>
          <a:noFill/>
        </p:spPr>
        <p:txBody>
          <a:bodyPr wrap="square">
            <a:spAutoFit/>
          </a:bodyPr>
          <a:lstStyle/>
          <a:p>
            <a:pPr algn="ctr"/>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Change Is A </a:t>
            </a:r>
          </a:p>
          <a:p>
            <a:pPr algn="ctr"/>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Never-ending Journey</a:t>
            </a:r>
            <a:endParaRPr lang="en-US" sz="9600" dirty="0"/>
          </a:p>
        </p:txBody>
      </p:sp>
    </p:spTree>
    <p:extLst>
      <p:ext uri="{BB962C8B-B14F-4D97-AF65-F5344CB8AC3E}">
        <p14:creationId xmlns:p14="http://schemas.microsoft.com/office/powerpoint/2010/main" val="185509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930D29D-7765-07B2-25A1-FDC0A72EB59E}"/>
              </a:ext>
            </a:extLst>
          </p:cNvPr>
          <p:cNvSpPr txBox="1"/>
          <p:nvPr/>
        </p:nvSpPr>
        <p:spPr>
          <a:xfrm>
            <a:off x="491791" y="518352"/>
            <a:ext cx="11210925"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1" name="TextBox 10">
            <a:extLst>
              <a:ext uri="{FF2B5EF4-FFF2-40B4-BE49-F238E27FC236}">
                <a16:creationId xmlns:a16="http://schemas.microsoft.com/office/drawing/2014/main" id="{5A9C9FAE-024F-AD27-BF91-01FA96C9C46D}"/>
              </a:ext>
            </a:extLst>
          </p:cNvPr>
          <p:cNvSpPr txBox="1"/>
          <p:nvPr/>
        </p:nvSpPr>
        <p:spPr>
          <a:xfrm>
            <a:off x="-1022586" y="747519"/>
            <a:ext cx="8338633"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If you fear change…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dirty="0">
                <a:ln>
                  <a:noFill/>
                </a:ln>
                <a:solidFill>
                  <a:prstClr val="white"/>
                </a:solidFill>
                <a:effectLst/>
                <a:uLnTx/>
                <a:uFillTx/>
                <a:latin typeface="Calibri" panose="020F0502020204030204"/>
                <a:ea typeface="+mn-ea"/>
                <a:cs typeface="+mn-cs"/>
              </a:rPr>
              <a:t>Leave it here!</a:t>
            </a:r>
          </a:p>
        </p:txBody>
      </p:sp>
      <p:pic>
        <p:nvPicPr>
          <p:cNvPr id="2052" name="Picture 4" descr="Amazon.com: Koicaxy Piggy Bank, Child to Cherish Ceramic Pig Piggy Banks  Money Bank Coin Bank for Boys Kids Girls (Medium, Pink) : Toys &amp; Games">
            <a:extLst>
              <a:ext uri="{FF2B5EF4-FFF2-40B4-BE49-F238E27FC236}">
                <a16:creationId xmlns:a16="http://schemas.microsoft.com/office/drawing/2014/main" id="{F2EB4D29-0EA8-3FC0-F393-527C24E8C994}"/>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2138" b="96004" l="4677" r="94643">
                        <a14:foregroundMark x1="18367" y1="6320" x2="46088" y2="9944"/>
                        <a14:foregroundMark x1="41752" y1="2416" x2="59099" y2="9665"/>
                        <a14:foregroundMark x1="94643" y1="11617" x2="87500" y2="16543"/>
                        <a14:foregroundMark x1="4677" y1="38290" x2="20153" y2="38569"/>
                        <a14:foregroundMark x1="17602" y1="81041" x2="17602" y2="81041"/>
                        <a14:foregroundMark x1="15816" y1="81877" x2="17347" y2="81877"/>
                        <a14:foregroundMark x1="16327" y1="82156" x2="21684" y2="81599"/>
                        <a14:foregroundMark x1="44048" y1="94331" x2="47874" y2="89591"/>
                        <a14:foregroundMark x1="45578" y1="95446" x2="45578" y2="95446"/>
                        <a14:foregroundMark x1="47874" y1="96004" x2="48384" y2="96004"/>
                        <a14:foregroundMark x1="50170" y1="95725" x2="50170" y2="95725"/>
                        <a14:foregroundMark x1="74065" y1="85223" x2="74065" y2="85223"/>
                        <a14:foregroundMark x1="76871" y1="83271" x2="76871" y2="83271"/>
                        <a14:foregroundMark x1="75340" y1="83550" x2="75340" y2="83550"/>
                        <a14:foregroundMark x1="72279" y1="84665" x2="74065" y2="84665"/>
                      </a14:backgroundRemoval>
                    </a14:imgEffect>
                  </a14:imgLayer>
                </a14:imgProps>
              </a:ext>
              <a:ext uri="{28A0092B-C50C-407E-A947-70E740481C1C}">
                <a14:useLocalDpi xmlns:a14="http://schemas.microsoft.com/office/drawing/2010/main"/>
              </a:ext>
            </a:extLst>
          </a:blip>
          <a:srcRect/>
          <a:stretch>
            <a:fillRect/>
          </a:stretch>
        </p:blipFill>
        <p:spPr bwMode="auto">
          <a:xfrm rot="21181182">
            <a:off x="3839249" y="3038568"/>
            <a:ext cx="4161278" cy="380782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Small Pile of Coins from Multiple Countries">
            <a:extLst>
              <a:ext uri="{FF2B5EF4-FFF2-40B4-BE49-F238E27FC236}">
                <a16:creationId xmlns:a16="http://schemas.microsoft.com/office/drawing/2014/main" id="{ED7DC228-E5E8-D0C7-9FC9-296C2CFA08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8" name="Picture 10">
            <a:extLst>
              <a:ext uri="{FF2B5EF4-FFF2-40B4-BE49-F238E27FC236}">
                <a16:creationId xmlns:a16="http://schemas.microsoft.com/office/drawing/2014/main" id="{101DB506-B106-B734-6ACD-32D0B49BD016}"/>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9991" b="91149" l="10000" r="90000">
                        <a14:foregroundMark x1="10380" y1="62916" x2="13040" y2="62916"/>
                        <a14:foregroundMark x1="11540" y1="60156" x2="13720" y2="60156"/>
                        <a14:foregroundMark x1="46700" y1="91149" x2="46700" y2="91149"/>
                        <a14:foregroundMark x1="46200" y1="90159" x2="48200" y2="90159"/>
                      </a14:backgroundRemoval>
                    </a14:imgEffect>
                  </a14:imgLayer>
                </a14:imgProps>
              </a:ext>
              <a:ext uri="{28A0092B-C50C-407E-A947-70E740481C1C}">
                <a14:useLocalDpi xmlns:a14="http://schemas.microsoft.com/office/drawing/2010/main"/>
              </a:ext>
            </a:extLst>
          </a:blip>
          <a:srcRect/>
          <a:stretch>
            <a:fillRect/>
          </a:stretch>
        </p:blipFill>
        <p:spPr bwMode="auto">
          <a:xfrm>
            <a:off x="7108955" y="3590280"/>
            <a:ext cx="5167417" cy="3444413"/>
          </a:xfrm>
          <a:prstGeom prst="rect">
            <a:avLst/>
          </a:prstGeom>
          <a:noFill/>
          <a:extLst>
            <a:ext uri="{909E8E84-426E-40DD-AFC4-6F175D3DCCD1}">
              <a14:hiddenFill xmlns:a14="http://schemas.microsoft.com/office/drawing/2010/main">
                <a:solidFill>
                  <a:srgbClr val="FFFFFF"/>
                </a:solidFill>
              </a14:hiddenFill>
            </a:ext>
          </a:extLst>
        </p:spPr>
      </p:pic>
      <p:pic>
        <p:nvPicPr>
          <p:cNvPr id="25" name="Coin" descr="America Coin Currency - Free vector graphic on Pixabay">
            <a:extLst>
              <a:ext uri="{FF2B5EF4-FFF2-40B4-BE49-F238E27FC236}">
                <a16:creationId xmlns:a16="http://schemas.microsoft.com/office/drawing/2014/main" id="{DCA493BD-E7F1-729F-DF65-1AFBF34571AF}"/>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20689000">
            <a:off x="10459656" y="5903243"/>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21" name="Coin" descr="America Coin Currency - Free vector graphic on Pixabay">
            <a:extLst>
              <a:ext uri="{FF2B5EF4-FFF2-40B4-BE49-F238E27FC236}">
                <a16:creationId xmlns:a16="http://schemas.microsoft.com/office/drawing/2014/main" id="{D48F2E07-3D7E-8A5A-1070-5A457CF79826}"/>
              </a:ext>
            </a:extLst>
          </p:cNvPr>
          <p:cNvPicPr>
            <a:picLocks noChangeAspect="1" noChangeArrowheads="1"/>
          </p:cNvPicPr>
          <p:nvPr/>
        </p:nvPicPr>
        <p:blipFill>
          <a:blip r:embed="rId8" cstate="email">
            <a:alphaModFix/>
            <a:extLst>
              <a:ext uri="{28A0092B-C50C-407E-A947-70E740481C1C}">
                <a14:useLocalDpi xmlns:a14="http://schemas.microsoft.com/office/drawing/2010/main"/>
              </a:ext>
            </a:extLst>
          </a:blip>
          <a:srcRect/>
          <a:stretch>
            <a:fillRect/>
          </a:stretch>
        </p:blipFill>
        <p:spPr bwMode="auto">
          <a:xfrm rot="19421576">
            <a:off x="10187553" y="4880286"/>
            <a:ext cx="365357" cy="365357"/>
          </a:xfrm>
          <a:prstGeom prst="rect">
            <a:avLst/>
          </a:prstGeom>
          <a:noFill/>
          <a:extLst>
            <a:ext uri="{909E8E84-426E-40DD-AFC4-6F175D3DCCD1}">
              <a14:hiddenFill xmlns:a14="http://schemas.microsoft.com/office/drawing/2010/main">
                <a:solidFill>
                  <a:srgbClr val="FFFFFF"/>
                </a:solidFill>
              </a14:hiddenFill>
            </a:ext>
          </a:extLst>
        </p:spPr>
      </p:pic>
      <p:pic>
        <p:nvPicPr>
          <p:cNvPr id="19" name="Coin" descr="America Coin Currency - Free vector graphic on Pixabay">
            <a:extLst>
              <a:ext uri="{FF2B5EF4-FFF2-40B4-BE49-F238E27FC236}">
                <a16:creationId xmlns:a16="http://schemas.microsoft.com/office/drawing/2014/main" id="{3B486A87-774A-156A-46D7-87786A02C2A3}"/>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19421576">
            <a:off x="8779144" y="4544865"/>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10" name="Coin" descr="America Coin Currency - Free vector graphic on Pixabay">
            <a:extLst>
              <a:ext uri="{FF2B5EF4-FFF2-40B4-BE49-F238E27FC236}">
                <a16:creationId xmlns:a16="http://schemas.microsoft.com/office/drawing/2014/main" id="{F3DA81D8-0E3A-385D-809B-BD21CD0E8637}"/>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1042867">
            <a:off x="10426874" y="5020267"/>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15" name="Coin" descr="America Coin Currency - Free vector graphic on Pixabay">
            <a:extLst>
              <a:ext uri="{FF2B5EF4-FFF2-40B4-BE49-F238E27FC236}">
                <a16:creationId xmlns:a16="http://schemas.microsoft.com/office/drawing/2014/main" id="{0D512360-9A4E-EA13-B284-F55C7724F3BB}"/>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19421576">
            <a:off x="9797218" y="5831270"/>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16" name="Coin" descr="America Coin Currency - Free vector graphic on Pixabay">
            <a:extLst>
              <a:ext uri="{FF2B5EF4-FFF2-40B4-BE49-F238E27FC236}">
                <a16:creationId xmlns:a16="http://schemas.microsoft.com/office/drawing/2014/main" id="{ABBD454B-5A80-2DE1-FC6D-410FC783E69C}"/>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20689000">
            <a:off x="10756079" y="5211376"/>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18" name="Coin" descr="America Coin Currency - Free vector graphic on Pixabay">
            <a:extLst>
              <a:ext uri="{FF2B5EF4-FFF2-40B4-BE49-F238E27FC236}">
                <a16:creationId xmlns:a16="http://schemas.microsoft.com/office/drawing/2014/main" id="{94D7B1C3-35FF-2299-5EB1-B6498AFE314B}"/>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19421576">
            <a:off x="9638828" y="6313067"/>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23" name="Coin" descr="America Coin Currency - Free vector graphic on Pixabay">
            <a:extLst>
              <a:ext uri="{FF2B5EF4-FFF2-40B4-BE49-F238E27FC236}">
                <a16:creationId xmlns:a16="http://schemas.microsoft.com/office/drawing/2014/main" id="{A8D4728C-CC81-89F6-933E-3DDF710D5775}"/>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20689000">
            <a:off x="9880030" y="5844157"/>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24" name="Coin" descr="America Coin Currency - Free vector graphic on Pixabay">
            <a:extLst>
              <a:ext uri="{FF2B5EF4-FFF2-40B4-BE49-F238E27FC236}">
                <a16:creationId xmlns:a16="http://schemas.microsoft.com/office/drawing/2014/main" id="{F5BFDE3C-970E-E2F4-ED0F-250B1BB8E2F9}"/>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20689000">
            <a:off x="10104517" y="6331446"/>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17" name="Coin" descr="America Coin Currency - Free vector graphic on Pixabay">
            <a:extLst>
              <a:ext uri="{FF2B5EF4-FFF2-40B4-BE49-F238E27FC236}">
                <a16:creationId xmlns:a16="http://schemas.microsoft.com/office/drawing/2014/main" id="{BEBB7349-7625-C55D-8422-C386B3A436A3}"/>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19421576">
            <a:off x="9146417" y="4691061"/>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20" name="Coin" descr="America Coin Currency - Free vector graphic on Pixabay">
            <a:extLst>
              <a:ext uri="{FF2B5EF4-FFF2-40B4-BE49-F238E27FC236}">
                <a16:creationId xmlns:a16="http://schemas.microsoft.com/office/drawing/2014/main" id="{976BFB59-F3C8-EC22-3AE5-87525FC7387B}"/>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19421576">
            <a:off x="8664549" y="4900513"/>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22" name="Coin" descr="America Coin Currency - Free vector graphic on Pixabay">
            <a:extLst>
              <a:ext uri="{FF2B5EF4-FFF2-40B4-BE49-F238E27FC236}">
                <a16:creationId xmlns:a16="http://schemas.microsoft.com/office/drawing/2014/main" id="{F7296665-613D-B8A4-9BB1-30D1D3783905}"/>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19421576">
            <a:off x="10538440" y="5566502"/>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27" name="Coin" descr="America Coin Currency - Free vector graphic on Pixabay">
            <a:extLst>
              <a:ext uri="{FF2B5EF4-FFF2-40B4-BE49-F238E27FC236}">
                <a16:creationId xmlns:a16="http://schemas.microsoft.com/office/drawing/2014/main" id="{70F8EFAD-EF23-848B-50B9-A52506F6FC94}"/>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19421576">
            <a:off x="9508329" y="4548626"/>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28" name="Coin" descr="America Coin Currency - Free vector graphic on Pixabay">
            <a:extLst>
              <a:ext uri="{FF2B5EF4-FFF2-40B4-BE49-F238E27FC236}">
                <a16:creationId xmlns:a16="http://schemas.microsoft.com/office/drawing/2014/main" id="{9EBA05AF-CDEB-B7FD-0BFC-775367142399}"/>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19421576">
            <a:off x="8707459" y="5256162"/>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29" name="Coin" descr="America Coin Currency - Free vector graphic on Pixabay">
            <a:extLst>
              <a:ext uri="{FF2B5EF4-FFF2-40B4-BE49-F238E27FC236}">
                <a16:creationId xmlns:a16="http://schemas.microsoft.com/office/drawing/2014/main" id="{EDF331AB-19FD-AD93-DB65-885F13E6B76F}"/>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19421576">
            <a:off x="9081782" y="4399636"/>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30" name="Coin" descr="America Coin Currency - Free vector graphic on Pixabay">
            <a:extLst>
              <a:ext uri="{FF2B5EF4-FFF2-40B4-BE49-F238E27FC236}">
                <a16:creationId xmlns:a16="http://schemas.microsoft.com/office/drawing/2014/main" id="{3BA5C96E-6DA1-3F77-6FA8-6556E5187B2C}"/>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19421576">
            <a:off x="8729185" y="5537434"/>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31" name="Coin" descr="America Coin Currency - Free vector graphic on Pixabay">
            <a:extLst>
              <a:ext uri="{FF2B5EF4-FFF2-40B4-BE49-F238E27FC236}">
                <a16:creationId xmlns:a16="http://schemas.microsoft.com/office/drawing/2014/main" id="{29604444-9767-0574-2521-E7E19BF53C1B}"/>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19421576">
            <a:off x="9017675" y="5897690"/>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32" name="Coin" descr="America Coin Currency - Free vector graphic on Pixabay">
            <a:extLst>
              <a:ext uri="{FF2B5EF4-FFF2-40B4-BE49-F238E27FC236}">
                <a16:creationId xmlns:a16="http://schemas.microsoft.com/office/drawing/2014/main" id="{DF90F0BD-C77D-E5E9-2B6B-CBD193A1A5DB}"/>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20689000">
            <a:off x="8586491" y="4370370"/>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33" name="Coin" descr="America Coin Currency - Free vector graphic on Pixabay">
            <a:extLst>
              <a:ext uri="{FF2B5EF4-FFF2-40B4-BE49-F238E27FC236}">
                <a16:creationId xmlns:a16="http://schemas.microsoft.com/office/drawing/2014/main" id="{0B6B99DE-8061-7797-3183-95DB54AFAAA7}"/>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20689000">
            <a:off x="9930887" y="4686994"/>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34" name="Coin" descr="America Coin Currency - Free vector graphic on Pixabay">
            <a:extLst>
              <a:ext uri="{FF2B5EF4-FFF2-40B4-BE49-F238E27FC236}">
                <a16:creationId xmlns:a16="http://schemas.microsoft.com/office/drawing/2014/main" id="{C26805CE-1291-8B3A-C387-ADFC6E9213EA}"/>
              </a:ext>
            </a:extLst>
          </p:cNvPr>
          <p:cNvPicPr>
            <a:picLocks noChangeAspect="1" noChangeArrowheads="1"/>
          </p:cNvPicPr>
          <p:nvPr/>
        </p:nvPicPr>
        <p:blipFill>
          <a:blip r:embed="rId7" cstate="email">
            <a:alphaModFix/>
            <a:extLst>
              <a:ext uri="{28A0092B-C50C-407E-A947-70E740481C1C}">
                <a14:useLocalDpi xmlns:a14="http://schemas.microsoft.com/office/drawing/2010/main"/>
              </a:ext>
            </a:extLst>
          </a:blip>
          <a:srcRect/>
          <a:stretch>
            <a:fillRect/>
          </a:stretch>
        </p:blipFill>
        <p:spPr bwMode="auto">
          <a:xfrm rot="20689000">
            <a:off x="8458112" y="4518175"/>
            <a:ext cx="525439" cy="52543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mazon.com: Koicaxy Piggy Bank, Child to Cherish Ceramic Pig Piggy Banks  Money Bank Coin Bank for Boys Kids Girls (Medium, Pink) : Toys &amp; Games">
            <a:extLst>
              <a:ext uri="{FF2B5EF4-FFF2-40B4-BE49-F238E27FC236}">
                <a16:creationId xmlns:a16="http://schemas.microsoft.com/office/drawing/2014/main" id="{674B88A7-2635-C9C8-B39C-F05AC00B3279}"/>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2138" b="96004" l="4677" r="94643">
                        <a14:foregroundMark x1="18367" y1="6320" x2="46088" y2="9944"/>
                        <a14:foregroundMark x1="41752" y1="2416" x2="59099" y2="9665"/>
                        <a14:foregroundMark x1="94643" y1="11617" x2="87500" y2="16543"/>
                        <a14:foregroundMark x1="4677" y1="38290" x2="20153" y2="38569"/>
                        <a14:foregroundMark x1="17602" y1="81041" x2="17602" y2="81041"/>
                        <a14:foregroundMark x1="15816" y1="81877" x2="17347" y2="81877"/>
                        <a14:foregroundMark x1="16327" y1="82156" x2="21684" y2="81599"/>
                        <a14:foregroundMark x1="44048" y1="94331" x2="47874" y2="89591"/>
                        <a14:foregroundMark x1="45578" y1="95446" x2="45578" y2="95446"/>
                        <a14:foregroundMark x1="47874" y1="96004" x2="48384" y2="96004"/>
                        <a14:foregroundMark x1="50170" y1="95725" x2="50170" y2="95725"/>
                        <a14:foregroundMark x1="74065" y1="85223" x2="74065" y2="85223"/>
                        <a14:foregroundMark x1="76871" y1="83271" x2="76871" y2="83271"/>
                        <a14:foregroundMark x1="75340" y1="83550" x2="75340" y2="83550"/>
                        <a14:foregroundMark x1="72279" y1="84665" x2="74065" y2="84665"/>
                      </a14:backgroundRemoval>
                    </a14:imgEffect>
                  </a14:imgLayer>
                </a14:imgProps>
              </a:ext>
              <a:ext uri="{28A0092B-C50C-407E-A947-70E740481C1C}">
                <a14:useLocalDpi xmlns:a14="http://schemas.microsoft.com/office/drawing/2010/main"/>
              </a:ext>
            </a:extLst>
          </a:blip>
          <a:srcRect t="-18395" r="-7571"/>
          <a:stretch>
            <a:fillRect/>
          </a:stretch>
        </p:blipFill>
        <p:spPr bwMode="auto">
          <a:xfrm rot="21181182">
            <a:off x="3789585" y="2321581"/>
            <a:ext cx="4476311" cy="4508262"/>
          </a:xfrm>
          <a:custGeom>
            <a:avLst/>
            <a:gdLst>
              <a:gd name="connsiteX0" fmla="*/ 4161278 w 4476311"/>
              <a:gd name="connsiteY0" fmla="*/ 1423727 h 4508262"/>
              <a:gd name="connsiteX1" fmla="*/ 4476311 w 4476311"/>
              <a:gd name="connsiteY1" fmla="*/ 1555124 h 4508262"/>
              <a:gd name="connsiteX2" fmla="*/ 4337626 w 4476311"/>
              <a:gd name="connsiteY2" fmla="*/ 1887632 h 4508262"/>
              <a:gd name="connsiteX3" fmla="*/ 4161278 w 4476311"/>
              <a:gd name="connsiteY3" fmla="*/ 1814079 h 4508262"/>
              <a:gd name="connsiteX4" fmla="*/ 1491253 w 4476311"/>
              <a:gd name="connsiteY4" fmla="*/ 700441 h 4508262"/>
              <a:gd name="connsiteX5" fmla="*/ 4161278 w 4476311"/>
              <a:gd name="connsiteY5" fmla="*/ 1814079 h 4508262"/>
              <a:gd name="connsiteX6" fmla="*/ 4161278 w 4476311"/>
              <a:gd name="connsiteY6" fmla="*/ 4508262 h 4508262"/>
              <a:gd name="connsiteX7" fmla="*/ 0 w 4476311"/>
              <a:gd name="connsiteY7" fmla="*/ 4508262 h 4508262"/>
              <a:gd name="connsiteX8" fmla="*/ 0 w 4476311"/>
              <a:gd name="connsiteY8" fmla="*/ 700441 h 4508262"/>
              <a:gd name="connsiteX9" fmla="*/ 4161278 w 4476311"/>
              <a:gd name="connsiteY9" fmla="*/ 700441 h 4508262"/>
              <a:gd name="connsiteX10" fmla="*/ 4161278 w 4476311"/>
              <a:gd name="connsiteY10" fmla="*/ 1423727 h 4508262"/>
              <a:gd name="connsiteX11" fmla="*/ 2427149 w 4476311"/>
              <a:gd name="connsiteY11" fmla="*/ 700441 h 4508262"/>
              <a:gd name="connsiteX12" fmla="*/ 747794 w 4476311"/>
              <a:gd name="connsiteY12" fmla="*/ 0 h 4508262"/>
              <a:gd name="connsiteX13" fmla="*/ 2427149 w 4476311"/>
              <a:gd name="connsiteY13" fmla="*/ 700441 h 4508262"/>
              <a:gd name="connsiteX14" fmla="*/ 1491253 w 4476311"/>
              <a:gd name="connsiteY14" fmla="*/ 700441 h 4508262"/>
              <a:gd name="connsiteX15" fmla="*/ 609109 w 4476311"/>
              <a:gd name="connsiteY15" fmla="*/ 332508 h 450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6311" h="4508262">
                <a:moveTo>
                  <a:pt x="4161278" y="1423727"/>
                </a:moveTo>
                <a:lnTo>
                  <a:pt x="4476311" y="1555124"/>
                </a:lnTo>
                <a:lnTo>
                  <a:pt x="4337626" y="1887632"/>
                </a:lnTo>
                <a:lnTo>
                  <a:pt x="4161278" y="1814079"/>
                </a:lnTo>
                <a:close/>
                <a:moveTo>
                  <a:pt x="1491253" y="700441"/>
                </a:moveTo>
                <a:lnTo>
                  <a:pt x="4161278" y="1814079"/>
                </a:lnTo>
                <a:lnTo>
                  <a:pt x="4161278" y="4508262"/>
                </a:lnTo>
                <a:lnTo>
                  <a:pt x="0" y="4508262"/>
                </a:lnTo>
                <a:lnTo>
                  <a:pt x="0" y="700441"/>
                </a:lnTo>
                <a:close/>
                <a:moveTo>
                  <a:pt x="4161278" y="700441"/>
                </a:moveTo>
                <a:lnTo>
                  <a:pt x="4161278" y="1423727"/>
                </a:lnTo>
                <a:lnTo>
                  <a:pt x="2427149" y="700441"/>
                </a:lnTo>
                <a:close/>
                <a:moveTo>
                  <a:pt x="747794" y="0"/>
                </a:moveTo>
                <a:lnTo>
                  <a:pt x="2427149" y="700441"/>
                </a:lnTo>
                <a:lnTo>
                  <a:pt x="1491253" y="700441"/>
                </a:lnTo>
                <a:lnTo>
                  <a:pt x="609109" y="33250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98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5E-6 -2.59259E-6 L 2.5E-6 -2.59259E-6 C -0.00104 -0.02639 0.00013 -0.00509 -0.00209 -0.02407 C -0.003 -0.03125 -0.00339 -0.04097 -0.00417 -0.04815 C -0.00443 -0.05139 -0.00469 -0.05463 -0.00508 -0.0574 C -0.00599 -0.08217 -0.00469 -0.06041 -0.00703 -0.08148 C -0.00755 -0.08541 -0.00768 -0.08958 -0.00808 -0.09352 C -0.00899 -0.10231 -0.0099 -0.11134 -0.01107 -0.12014 C -0.01159 -0.12361 -0.01224 -0.12708 -0.0125 -0.13078 C -0.01354 -0.13912 -0.0138 -0.14815 -0.01511 -0.15625 C -0.01589 -0.16157 -0.01667 -0.1669 -0.01758 -0.17222 C -0.02084 -0.19028 -0.02097 -0.18588 -0.02305 -0.20278 C -0.02344 -0.20625 -0.02357 -0.21018 -0.02409 -0.21342 C -0.02461 -0.2169 -0.02552 -0.21967 -0.02604 -0.22291 C -0.02761 -0.23148 -0.02774 -0.23657 -0.02917 -0.2456 C -0.02943 -0.24815 -0.03021 -0.25069 -0.0306 -0.25347 C -0.03099 -0.25648 -0.03125 -0.25972 -0.03151 -0.26273 C -0.0319 -0.26504 -0.03229 -0.26713 -0.03255 -0.26944 C -0.03308 -0.27384 -0.03255 -0.27916 -0.0336 -0.28287 C -0.03412 -0.28449 -0.03464 -0.28611 -0.03516 -0.28819 C -0.03555 -0.29028 -0.03568 -0.29259 -0.03607 -0.2949 C -0.03646 -0.29722 -0.03711 -0.2993 -0.0375 -0.30139 C -0.03815 -0.30787 -0.03959 -0.32361 -0.04063 -0.32824 C -0.04167 -0.33264 -0.04271 -0.3368 -0.04362 -0.34143 C -0.04401 -0.34421 -0.04453 -0.34699 -0.04505 -0.34953 C -0.0461 -0.3537 -0.04727 -0.35787 -0.04857 -0.36157 C -0.04922 -0.36319 -0.05 -0.36481 -0.05052 -0.3669 C -0.05104 -0.36852 -0.05117 -0.3706 -0.05156 -0.37222 C -0.05209 -0.37407 -0.05287 -0.37569 -0.05365 -0.37754 C -0.05443 -0.38009 -0.05534 -0.38264 -0.05612 -0.38541 C -0.05834 -0.39398 -0.05573 -0.38842 -0.0586 -0.39352 C -0.05964 -0.39907 -0.05951 -0.3993 -0.06107 -0.40416 C -0.06146 -0.40555 -0.06211 -0.40671 -0.0625 -0.4081 C -0.06498 -0.41597 -0.06172 -0.40856 -0.06563 -0.4162 C -0.06667 -0.42129 -0.06745 -0.42523 -0.06901 -0.42963 C -0.06966 -0.43102 -0.07058 -0.43194 -0.0711 -0.43356 C -0.07149 -0.43472 -0.07162 -0.43634 -0.07214 -0.4375 C -0.07266 -0.43935 -0.07344 -0.44074 -0.07409 -0.44282 C -0.07448 -0.44444 -0.07461 -0.44676 -0.075 -0.44815 C -0.07917 -0.46157 -0.07813 -0.45671 -0.08308 -0.46412 C -0.08438 -0.4662 -0.08568 -0.46944 -0.08711 -0.47083 C -0.08998 -0.47384 -0.0931 -0.475 -0.0961 -0.47754 C -0.09961 -0.48078 -0.10313 -0.48472 -0.10651 -0.48819 C -0.10755 -0.48912 -0.10964 -0.49097 -0.10964 -0.49074 C -0.11328 -0.50092 -0.1086 -0.48981 -0.11302 -0.49629 C -0.11433 -0.49791 -0.11537 -0.50069 -0.11654 -0.50278 C -0.11719 -0.50393 -0.11797 -0.50463 -0.11849 -0.50555 C -0.1211 -0.51666 -0.11875 -0.50879 -0.12305 -0.5162 C -0.12578 -0.52083 -0.12552 -0.52315 -0.12865 -0.52685 C -0.12995 -0.5287 -0.13164 -0.52916 -0.13308 -0.53078 C -0.1392 -0.5375 -0.1349 -0.53518 -0.14115 -0.54028 C -0.14688 -0.5449 -0.13959 -0.53657 -0.14766 -0.54421 C -0.1487 -0.54514 -0.14948 -0.54722 -0.15052 -0.54815 C -0.15391 -0.55115 -0.15729 -0.55278 -0.16055 -0.55625 C -0.16224 -0.55787 -0.1638 -0.55995 -0.16563 -0.56157 C -0.16667 -0.5625 -0.16797 -0.56296 -0.16901 -0.56412 C -0.17045 -0.56574 -0.17162 -0.56805 -0.17305 -0.56944 C -0.17526 -0.57199 -0.1763 -0.57222 -0.17865 -0.57361 C -0.17956 -0.57477 -0.18047 -0.57685 -0.18151 -0.57754 C -0.1836 -0.5787 -0.18555 -0.57824 -0.1875 -0.57893 C -0.18828 -0.57916 -0.18893 -0.57986 -0.18959 -0.58009 L -0.24558 -0.57893 C -0.24688 -0.5787 -0.24818 -0.57662 -0.24948 -0.57615 C -0.25222 -0.57523 -0.25495 -0.57523 -0.25755 -0.57477 C -0.2668 -0.5699 -0.25547 -0.57639 -0.26159 -0.57222 C -0.26237 -0.57176 -0.26328 -0.57153 -0.26406 -0.57083 C -0.26589 -0.56967 -0.26771 -0.56782 -0.26953 -0.5669 C -0.27136 -0.56597 -0.27318 -0.56597 -0.275 -0.56551 C -0.27748 -0.56481 -0.28008 -0.56389 -0.28255 -0.56296 C -0.28412 -0.56157 -0.28555 -0.55995 -0.28698 -0.55879 C -0.28802 -0.5581 -0.28906 -0.5581 -0.29011 -0.55764 C -0.29766 -0.5537 -0.28672 -0.55879 -0.29558 -0.55486 C -0.29948 -0.54953 -0.2961 -0.55324 -0.30313 -0.55092 C -0.30378 -0.55069 -0.30443 -0.54977 -0.30508 -0.54953 C -0.30651 -0.54884 -0.30808 -0.54861 -0.30964 -0.54815 C -0.31446 -0.54375 -0.30755 -0.55092 -0.31198 -0.54282 C -0.31263 -0.5419 -0.31341 -0.5419 -0.31406 -0.54143 C -0.31563 -0.53842 -0.3168 -0.53426 -0.31849 -0.53217 C -0.32005 -0.53055 -0.32305 -0.52778 -0.32448 -0.5243 C -0.32526 -0.52245 -0.32578 -0.5206 -0.32656 -0.51875 C -0.32761 -0.51643 -0.32852 -0.51435 -0.32956 -0.51227 C -0.33021 -0.51088 -0.33099 -0.50972 -0.33151 -0.5081 C -0.33216 -0.50671 -0.33242 -0.5044 -0.33308 -0.50278 C -0.33386 -0.50115 -0.33477 -0.50046 -0.33555 -0.49884 C -0.3362 -0.49768 -0.33646 -0.49606 -0.33698 -0.4949 C -0.33776 -0.49352 -0.33841 -0.49236 -0.33906 -0.49097 C -0.33998 -0.48865 -0.34076 -0.48657 -0.34154 -0.48426 C -0.34219 -0.48264 -0.34245 -0.48032 -0.34297 -0.47893 C -0.34349 -0.47778 -0.34414 -0.47731 -0.34453 -0.47615 C -0.34584 -0.47315 -0.34688 -0.47014 -0.34805 -0.4669 C -0.34844 -0.46574 -0.3487 -0.46412 -0.34909 -0.46296 C -0.34948 -0.46111 -0.35 -0.45926 -0.35052 -0.4574 C -0.35091 -0.45625 -0.35117 -0.45486 -0.35156 -0.45347 C -0.35209 -0.45208 -0.35261 -0.45092 -0.35313 -0.44953 C -0.35365 -0.44352 -0.35352 -0.44375 -0.35456 -0.4375 C -0.35495 -0.43472 -0.3556 -0.43217 -0.35599 -0.42963 C -0.35755 -0.42037 -0.35482 -0.4287 -0.3586 -0.41227 L -0.36003 -0.40555 C -0.36016 -0.40278 -0.36029 -0.4 -0.36055 -0.39745 C -0.36068 -0.3956 -0.3612 -0.39398 -0.36159 -0.39213 C -0.36198 -0.39004 -0.36224 -0.38773 -0.3625 -0.38541 C -0.36276 -0.38333 -0.36276 -0.38102 -0.36302 -0.37893 C -0.36459 -0.36481 -0.36354 -0.3787 -0.36459 -0.3669 C -0.36485 -0.3625 -0.36511 -0.35787 -0.36563 -0.35347 C -0.36589 -0.35 -0.36628 -0.34653 -0.36654 -0.34282 C -0.36667 -0.34051 -0.36667 -0.33819 -0.36706 -0.33611 C -0.36745 -0.33403 -0.36797 -0.33264 -0.36849 -0.33078 C -0.36901 -0.32708 -0.36927 -0.32569 -0.36953 -0.32153 C -0.36979 -0.31875 -0.36979 -0.31597 -0.37005 -0.31342 C -0.37214 -0.29606 -0.3711 -0.3118 -0.37253 -0.29606 C -0.37448 -0.27477 -0.3724 -0.29051 -0.375 -0.27338 C -0.37539 -0.26852 -0.37565 -0.26365 -0.37604 -0.25879 C -0.37643 -0.2544 -0.37722 -0.25 -0.37761 -0.2456 C -0.37787 -0.24028 -0.37787 -0.23472 -0.37813 -0.2294 C -0.37865 -0.21412 -0.37852 -0.22847 -0.37852 -0.21481 " pathEditMode="relative" rAng="0" ptsTypes="AAAAAAAAAAAAAAAAAAAAAAAAAAAAAAAAAAAAAAAAAAAAAAAAAAAAAAAAAAAAAAAAAAAAAAAAAAAAAAAAAAAAAAAAAAAAAAAAAAAAAAAAAAAAAAAAAAA">
                                      <p:cBhvr>
                                        <p:cTn id="6" dur="2000" fill="hold"/>
                                        <p:tgtEl>
                                          <p:spTgt spid="23"/>
                                        </p:tgtEl>
                                        <p:attrNameLst>
                                          <p:attrName>ppt_x</p:attrName>
                                          <p:attrName>ppt_y</p:attrName>
                                        </p:attrNameLst>
                                      </p:cBhvr>
                                      <p:rCtr x="-18932" y="-29005"/>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02109 -2.59259E-6 L 0.02109 0.00023 C 0.01992 -0.00416 0.01849 -0.00787 0.01758 -0.01203 C 0.01719 -0.01412 0.01732 -0.0169 0.01706 -0.01875 C 0.01654 -0.02268 0.01576 -0.02569 0.01537 -0.0294 C 0.01484 -0.03379 0.01484 -0.03842 0.01406 -0.04259 C 0.0125 -0.05393 0.01094 -0.06551 0.00846 -0.07592 C 0.0043 -0.09259 0.00013 -0.10926 -0.00365 -0.12639 C -0.00833 -0.14676 -0.01263 -0.16782 -0.01693 -0.18842 C -0.01797 -0.19328 -0.01875 -0.19838 -0.01979 -0.20324 C -0.02096 -0.20856 -0.02213 -0.21365 -0.02331 -0.21898 C -0.02409 -0.22245 -0.025 -0.22592 -0.02552 -0.22963 C -0.02734 -0.23935 -0.02943 -0.24884 -0.03073 -0.25879 C -0.03581 -0.29676 -0.03034 -0.25856 -0.03542 -0.28796 C -0.03607 -0.2919 -0.03646 -0.29606 -0.03711 -0.29977 C -0.03763 -0.30347 -0.03919 -0.30879 -0.03997 -0.3118 C -0.04115 -0.32546 -0.03958 -0.31111 -0.04284 -0.32639 C -0.04336 -0.32893 -0.04349 -0.33194 -0.04401 -0.33449 C -0.04466 -0.33773 -0.0457 -0.34051 -0.04622 -0.34352 C -0.04687 -0.34653 -0.04687 -0.35 -0.04753 -0.35301 C -0.05052 -0.36898 -0.05013 -0.35648 -0.05312 -0.37824 C -0.05365 -0.38102 -0.05378 -0.38356 -0.05443 -0.38611 C -0.05521 -0.38912 -0.05638 -0.3912 -0.05729 -0.39398 C -0.05833 -0.39791 -0.05911 -0.40231 -0.06016 -0.40602 C -0.06094 -0.40903 -0.06211 -0.41134 -0.06302 -0.41412 C -0.06393 -0.41666 -0.06432 -0.41967 -0.06523 -0.42199 C -0.06667 -0.42546 -0.06849 -0.42778 -0.06992 -0.43102 C -0.07044 -0.43217 -0.07057 -0.43403 -0.07109 -0.43518 C -0.072 -0.4375 -0.07305 -0.43958 -0.07396 -0.4419 C -0.08359 -0.4662 -0.06628 -0.42546 -0.0832 -0.46435 C -0.08424 -0.46666 -0.0849 -0.46921 -0.08607 -0.47083 C -0.08724 -0.47268 -0.08841 -0.4743 -0.08945 -0.47615 C -0.09831 -0.49143 -0.08633 -0.47315 -0.0987 -0.49213 C -0.1043 -0.50069 -0.10456 -0.4993 -0.11029 -0.51203 C -0.11094 -0.51389 -0.11185 -0.51551 -0.11263 -0.51736 C -0.11354 -0.5199 -0.11432 -0.52291 -0.11536 -0.52523 C -0.11628 -0.52708 -0.11745 -0.52778 -0.11836 -0.5294 C -0.12148 -0.53518 -0.12474 -0.54143 -0.12747 -0.54791 C -0.13151 -0.55694 -0.13424 -0.56481 -0.14023 -0.56921 C -0.14271 -0.57083 -0.14518 -0.57245 -0.14766 -0.57453 C -0.14909 -0.57546 -0.15026 -0.57778 -0.15169 -0.57847 C -0.15417 -0.57963 -0.15664 -0.57916 -0.15924 -0.57986 C -0.16172 -0.58055 -0.16419 -0.58194 -0.16667 -0.5824 C -0.16979 -0.5831 -0.17292 -0.58333 -0.17591 -0.58379 L -0.18398 -0.58518 C -0.19961 -0.59074 -0.18255 -0.58518 -0.20182 -0.58912 C -0.21276 -0.59143 -0.20781 -0.59097 -0.21445 -0.59305 C -0.21823 -0.59444 -0.21914 -0.59421 -0.22266 -0.59583 C -0.22331 -0.59606 -0.22409 -0.59676 -0.22487 -0.59676 C -0.23138 -0.59676 -0.23789 -0.59676 -0.24453 -0.59583 C -0.24987 -0.5949 -0.27057 -0.5868 -0.27213 -0.58634 C -0.27539 -0.58565 -0.27825 -0.58541 -0.28138 -0.58379 C -0.28294 -0.5831 -0.28437 -0.58217 -0.28594 -0.58102 C -0.28945 -0.57893 -0.28971 -0.57754 -0.29349 -0.57569 C -0.29479 -0.575 -0.29609 -0.57477 -0.2974 -0.57453 C -0.29857 -0.57361 -0.29987 -0.57291 -0.30091 -0.57176 C -0.30273 -0.57014 -0.3043 -0.56782 -0.30612 -0.56643 C -0.30937 -0.56389 -0.31289 -0.56319 -0.31588 -0.55972 C -0.31706 -0.55833 -0.3181 -0.55671 -0.3194 -0.55578 C -0.32409 -0.55208 -0.32057 -0.55764 -0.32578 -0.55208 C -0.33359 -0.54282 -0.32409 -0.5493 -0.33437 -0.54398 C -0.33529 -0.54213 -0.3362 -0.54028 -0.33724 -0.53865 C -0.34297 -0.53055 -0.3401 -0.53518 -0.34414 -0.53194 C -0.35065 -0.52708 -0.34388 -0.53125 -0.34935 -0.52801 C -0.3582 -0.51435 -0.34766 -0.52893 -0.35625 -0.52129 C -0.35768 -0.52014 -0.35898 -0.51759 -0.36029 -0.51597 C -0.36211 -0.51365 -0.36406 -0.51157 -0.36602 -0.50949 C -0.3668 -0.50879 -0.36758 -0.50879 -0.36836 -0.50833 C -0.36901 -0.50764 -0.37279 -0.50416 -0.37357 -0.50301 C -0.37383 -0.50231 -0.38203 -0.4868 -0.38385 -0.48148 C -0.3845 -0.48009 -0.3845 -0.47778 -0.38503 -0.47615 C -0.38672 -0.47129 -0.38815 -0.46921 -0.39023 -0.46574 C -0.39049 -0.46435 -0.39049 -0.46319 -0.39075 -0.4618 C -0.39154 -0.4581 -0.39271 -0.45509 -0.3931 -0.45115 L -0.39427 -0.44051 C -0.3944 -0.43657 -0.3944 -0.4324 -0.39479 -0.42847 C -0.39531 -0.42453 -0.39661 -0.41666 -0.39661 -0.41643 C -0.39674 -0.41088 -0.39687 -0.40509 -0.39713 -0.3993 C -0.39727 -0.39745 -0.39753 -0.39583 -0.39779 -0.39398 C -0.39792 -0.3919 -0.39805 -0.38958 -0.39831 -0.38727 C -0.39844 -0.38565 -0.3987 -0.38379 -0.39883 -0.38217 C -0.39909 -0.38009 -0.39909 -0.37778 -0.39948 -0.37569 C -0.39987 -0.37315 -0.40065 -0.37129 -0.40117 -0.36898 C -0.40169 -0.3669 -0.40195 -0.36458 -0.40234 -0.36227 C -0.4026 -0.35949 -0.4026 -0.35694 -0.40286 -0.35416 C -0.40391 -0.34537 -0.40456 -0.34676 -0.40469 -0.33727 C -0.40469 -0.30254 -0.40469 -0.26805 -0.40469 -0.23356 " pathEditMode="relative" rAng="0" ptsTypes="AAAAAAAAAAAAAAAAAAAAAAAAAAAAAAAAAAAAAAAAAAAAAAAAAAAAAAAAAAAAAAAAAAAAAAAAAAAAAAAAAAAAAAA">
                                      <p:cBhvr>
                                        <p:cTn id="9" dur="2000" fill="hold"/>
                                        <p:tgtEl>
                                          <p:spTgt spid="24"/>
                                        </p:tgtEl>
                                        <p:attrNameLst>
                                          <p:attrName>ppt_x</p:attrName>
                                          <p:attrName>ppt_y</p:attrName>
                                        </p:attrNameLst>
                                      </p:cBhvr>
                                      <p:rCtr x="-21289" y="-29838"/>
                                    </p:animMotion>
                                  </p:childTnLst>
                                </p:cTn>
                              </p:par>
                              <p:par>
                                <p:cTn id="10" presetID="0" presetClass="path" presetSubtype="0" accel="50000" decel="50000" fill="hold" nodeType="withEffect">
                                  <p:stCondLst>
                                    <p:cond delay="0"/>
                                  </p:stCondLst>
                                  <p:childTnLst>
                                    <p:animMotion origin="layout" path="M 0.00052 1.11111E-6 L 0.00052 0.00023 C 0.00078 -0.00579 0.00091 -0.01158 0.0013 -0.01713 C 0.00326 -0.04375 0.00196 -0.02292 0.00352 -0.03588 C 0.00391 -0.03843 0.00404 -0.04097 0.00443 -0.04352 C 0.00378 -0.05602 0.00378 -0.06852 0.00274 -0.08079 C 0.00261 -0.0838 0.00117 -0.08588 0.00052 -0.08843 C -2.08333E-6 -0.09097 -0.00039 -0.09375 -0.00091 -0.0963 C -0.00195 -0.10046 -0.00312 -0.1044 -0.00403 -0.10857 C -0.00495 -0.11273 -0.00534 -0.11713 -0.00625 -0.12107 C -0.00716 -0.12477 -0.0082 -0.12847 -0.00937 -0.13195 C -0.01406 -0.14607 -0.01901 -0.15995 -0.0237 -0.17384 C -0.02578 -0.17963 -0.02786 -0.18519 -0.02995 -0.19097 C -0.03073 -0.19352 -0.03203 -0.19583 -0.03294 -0.19861 C -0.03359 -0.20116 -0.03424 -0.20394 -0.03515 -0.20648 C -0.04726 -0.24144 -0.02838 -0.18472 -0.04206 -0.22199 C -0.04323 -0.22523 -0.04401 -0.22917 -0.04505 -0.23264 C -0.04726 -0.23958 -0.04961 -0.24607 -0.05182 -0.25301 C -0.05377 -0.25857 -0.05364 -0.25949 -0.05716 -0.26366 C -0.07383 -0.28357 -0.06107 -0.26852 -0.0694 -0.27454 C -0.07122 -0.27593 -0.07291 -0.27778 -0.07474 -0.27917 C -0.07695 -0.28102 -0.07929 -0.28218 -0.08151 -0.28403 C -0.08567 -0.28727 -0.08932 -0.29329 -0.09362 -0.29468 C -0.09909 -0.29653 -0.09674 -0.29537 -0.10052 -0.29792 C -0.10456 -0.30324 -0.10364 -0.30255 -0.11041 -0.30718 C -0.1112 -0.30764 -0.11185 -0.30833 -0.11263 -0.3088 C -0.11419 -0.30949 -0.11575 -0.30972 -0.11719 -0.31019 C -0.12317 -0.3125 -0.12435 -0.31412 -0.13242 -0.31505 C -0.14232 -0.31597 -0.15208 -0.31597 -0.16198 -0.31644 L -0.18476 -0.31806 C -0.19648 -0.32269 -0.19114 -0.3213 -0.21432 -0.31644 C -0.21823 -0.31574 -0.222 -0.3132 -0.22578 -0.31181 C -0.22929 -0.31065 -0.23281 -0.30995 -0.23646 -0.3088 C -0.25508 -0.30278 -0.25039 -0.30463 -0.26302 -0.29954 C -0.27265 -0.28634 -0.26237 -0.30116 -0.27213 -0.28403 C -0.27435 -0.28009 -0.27682 -0.27708 -0.27903 -0.27315 C -0.28216 -0.26713 -0.28815 -0.2544 -0.28815 -0.25417 C -0.28854 -0.25232 -0.28906 -0.25023 -0.28958 -0.24815 C -0.29049 -0.2456 -0.29166 -0.24329 -0.29258 -0.24051 C -0.29349 -0.23796 -0.29427 -0.23542 -0.29492 -0.23264 C -0.29518 -0.23009 -0.29518 -0.22732 -0.2957 -0.225 C -0.29987 -0.20903 -0.29804 -0.2206 -0.30104 -0.2125 C -0.30286 -0.20764 -0.30456 -0.20232 -0.30638 -0.19699 C -0.31211 -0.17986 -0.30221 -0.20949 -0.30937 -0.18472 C -0.31198 -0.1757 -0.31484 -0.16713 -0.31771 -0.15833 C -0.31979 -0.15208 -0.32174 -0.14583 -0.32383 -0.13958 C -0.32552 -0.13449 -0.3276 -0.12986 -0.32916 -0.12408 C -0.33294 -0.1081 -0.33281 -0.11181 -0.3345 -0.0963 C -0.33502 -0.09051 -0.33476 -0.08449 -0.33594 -0.07917 C -0.34088 -0.05509 -0.34349 -0.05023 -0.35039 -0.03264 C -0.35182 -0.02037 -0.35117 -0.0287 -0.35117 -0.00787 " pathEditMode="relative" rAng="0" ptsTypes="AAAAAAAAAAAAAAAAAAAAAAAAAAAAAAAAAAAAAAAAAAAAAAAAAAA">
                                      <p:cBhvr>
                                        <p:cTn id="11" dur="2000" fill="hold"/>
                                        <p:tgtEl>
                                          <p:spTgt spid="27"/>
                                        </p:tgtEl>
                                        <p:attrNameLst>
                                          <p:attrName>ppt_x</p:attrName>
                                          <p:attrName>ppt_y</p:attrName>
                                        </p:attrNameLst>
                                      </p:cBhvr>
                                      <p:rCtr x="-17396" y="-16042"/>
                                    </p:animMotion>
                                  </p:childTnLst>
                                </p:cTn>
                              </p:par>
                              <p:par>
                                <p:cTn id="12" presetID="0" presetClass="path" presetSubtype="0" accel="50000" decel="50000" fill="hold" nodeType="withEffect">
                                  <p:stCondLst>
                                    <p:cond delay="0"/>
                                  </p:stCondLst>
                                  <p:childTnLst>
                                    <p:animMotion origin="layout" path="M -0.12253 -0.19514 L -0.12253 -0.19491 C -0.12227 -0.20093 -0.12214 -0.20671 -0.12175 -0.21227 C -0.11993 -0.23889 -0.1211 -0.21806 -0.11967 -0.23102 C -0.11927 -0.23357 -0.11927 -0.23611 -0.11875 -0.23866 C -0.11941 -0.25116 -0.11941 -0.26366 -0.12032 -0.27593 C -0.12058 -0.27894 -0.12175 -0.28102 -0.12253 -0.28357 C -0.12305 -0.28611 -0.12331 -0.28889 -0.12383 -0.29144 C -0.12461 -0.2956 -0.12579 -0.29954 -0.12657 -0.30371 C -0.12748 -0.30787 -0.12787 -0.31227 -0.12865 -0.31621 C -0.12943 -0.31991 -0.13047 -0.32361 -0.13138 -0.32709 C -0.13568 -0.34121 -0.14024 -0.35509 -0.14454 -0.36898 C -0.14649 -0.37477 -0.14831 -0.38033 -0.15013 -0.38611 C -0.15105 -0.38866 -0.15209 -0.39097 -0.15313 -0.39375 C -0.15365 -0.3963 -0.15417 -0.39908 -0.15495 -0.40162 C -0.16602 -0.43658 -0.14883 -0.37986 -0.16133 -0.41713 C -0.16237 -0.42037 -0.16316 -0.42431 -0.16407 -0.42778 C -0.16602 -0.43472 -0.16823 -0.44121 -0.17032 -0.44815 C -0.17201 -0.45371 -0.17188 -0.45463 -0.17513 -0.4588 C -0.19024 -0.47871 -0.17865 -0.46366 -0.1862 -0.46968 C -0.18789 -0.47107 -0.18933 -0.47292 -0.19115 -0.47431 C -0.1931 -0.47616 -0.19532 -0.47732 -0.1974 -0.47917 C -0.20118 -0.48241 -0.20443 -0.48843 -0.20847 -0.48982 C -0.21342 -0.49167 -0.21133 -0.49051 -0.21472 -0.49306 C -0.21836 -0.49838 -0.21758 -0.49769 -0.2237 -0.50232 C -0.22435 -0.50278 -0.225 -0.50347 -0.22579 -0.50394 C -0.22709 -0.50463 -0.22865 -0.50486 -0.22982 -0.50533 C -0.23542 -0.50764 -0.23646 -0.50926 -0.24375 -0.51019 C -0.25287 -0.51111 -0.26185 -0.51111 -0.27071 -0.51158 L -0.29167 -0.5132 C -0.30235 -0.51783 -0.2974 -0.51644 -0.31875 -0.51158 C -0.32227 -0.51088 -0.32552 -0.50834 -0.32904 -0.50695 C -0.3323 -0.50579 -0.33555 -0.50509 -0.33868 -0.50394 C -0.35586 -0.49792 -0.35144 -0.49977 -0.36316 -0.49468 C -0.37188 -0.48148 -0.36237 -0.4963 -0.37136 -0.47917 C -0.37344 -0.47523 -0.37566 -0.47222 -0.37761 -0.46829 C -0.38047 -0.46227 -0.38581 -0.44954 -0.38581 -0.44931 C -0.38633 -0.44746 -0.38672 -0.44537 -0.38724 -0.44329 C -0.38816 -0.44074 -0.38907 -0.43843 -0.39011 -0.43565 C -0.39089 -0.4331 -0.39154 -0.43056 -0.39206 -0.42778 C -0.39245 -0.42523 -0.39232 -0.42246 -0.39284 -0.42014 C -0.39675 -0.40417 -0.39493 -0.41574 -0.39779 -0.40764 C -0.39922 -0.40278 -0.40092 -0.39746 -0.40261 -0.39213 C -0.40795 -0.375 -0.3987 -0.40463 -0.40534 -0.37986 C -0.40782 -0.37084 -0.41042 -0.36227 -0.41289 -0.35347 C -0.41472 -0.34722 -0.41667 -0.34097 -0.41862 -0.33472 C -0.42006 -0.32963 -0.42201 -0.325 -0.42344 -0.31921 C -0.42696 -0.30324 -0.4267 -0.30695 -0.42826 -0.29144 C -0.42865 -0.28565 -0.42865 -0.27963 -0.42956 -0.27431 C -0.43412 -0.25023 -0.43646 -0.24537 -0.44271 -0.22778 C -0.44401 -0.21551 -0.44349 -0.22384 -0.44349 -0.20301 " pathEditMode="relative" rAng="0" ptsTypes="AAAAAAAAAAAAAAAAAAAAAAAAAAAAAAAAAAAAAAAAAAAAAAAAAAA">
                                      <p:cBhvr>
                                        <p:cTn id="13" dur="2000" fill="hold"/>
                                        <p:tgtEl>
                                          <p:spTgt spid="16"/>
                                        </p:tgtEl>
                                        <p:attrNameLst>
                                          <p:attrName>ppt_x</p:attrName>
                                          <p:attrName>ppt_y</p:attrName>
                                        </p:attrNameLst>
                                      </p:cBhvr>
                                      <p:rCtr x="-15872" y="-16042"/>
                                    </p:animMotion>
                                  </p:childTnLst>
                                </p:cTn>
                              </p:par>
                              <p:par>
                                <p:cTn id="14" presetID="0" presetClass="path" presetSubtype="0" accel="50000" decel="50000" fill="hold" nodeType="withEffect">
                                  <p:stCondLst>
                                    <p:cond delay="0"/>
                                  </p:stCondLst>
                                  <p:childTnLst>
                                    <p:animMotion origin="layout" path="M 0.13945 0.17084 L 0.13945 0.17084 C 0.13828 0.14445 0.13958 0.16574 0.13711 0.14676 C 0.1362 0.13959 0.13568 0.12986 0.13503 0.12269 C 0.13477 0.11945 0.13438 0.11621 0.13399 0.11343 C 0.13307 0.08866 0.13438 0.11042 0.1319 0.08935 C 0.13151 0.08542 0.13125 0.08125 0.13073 0.07732 C 0.12995 0.06852 0.12891 0.05949 0.12774 0.0507 C 0.12708 0.04723 0.12643 0.04375 0.12617 0.04005 C 0.12513 0.03172 0.12474 0.02269 0.12344 0.01459 C 0.12253 0.00926 0.12188 0.00394 0.1207 -0.00139 C 0.11745 -0.01944 0.11719 -0.01504 0.11511 -0.03194 C 0.11458 -0.03565 0.11445 -0.03935 0.11393 -0.04259 C 0.11328 -0.04629 0.1125 -0.04884 0.11185 -0.05208 C 0.11029 -0.06065 0.11003 -0.06574 0.1086 -0.075 C 0.1082 -0.07754 0.10755 -0.08009 0.10716 -0.08264 C 0.10664 -0.08565 0.10638 -0.08889 0.10599 -0.0919 C 0.10573 -0.09444 0.10521 -0.09629 0.10495 -0.09884 C 0.10443 -0.10324 0.10495 -0.10833 0.10391 -0.11203 C 0.10339 -0.11389 0.10274 -0.11527 0.10221 -0.11759 C 0.10195 -0.11967 0.10169 -0.12176 0.1013 -0.12407 C 0.10078 -0.12639 0.10013 -0.12847 0.09974 -0.13055 C 0.09909 -0.13703 0.09766 -0.15277 0.09649 -0.1574 C 0.09544 -0.1618 0.09427 -0.16597 0.09336 -0.1706 C 0.09284 -0.17338 0.09245 -0.17615 0.0918 -0.1787 C 0.09076 -0.18287 0.08945 -0.18703 0.08815 -0.19074 C 0.08737 -0.19236 0.08659 -0.19398 0.08594 -0.19606 C 0.08555 -0.19768 0.08529 -0.19977 0.0849 -0.20139 C 0.08438 -0.20324 0.08346 -0.20486 0.08281 -0.20671 C 0.08177 -0.20926 0.08099 -0.2118 0.08008 -0.21458 C 0.07774 -0.22315 0.0806 -0.21759 0.07761 -0.22268 C 0.07643 -0.22824 0.07656 -0.22847 0.07487 -0.23333 C 0.07448 -0.23472 0.07383 -0.23588 0.07331 -0.23727 C 0.0707 -0.24514 0.07409 -0.23773 0.07018 -0.24537 C 0.06888 -0.25046 0.06823 -0.2544 0.06654 -0.25879 C 0.06589 -0.26018 0.06485 -0.26111 0.06445 -0.26273 C 0.06393 -0.26389 0.06367 -0.26551 0.06328 -0.26666 C 0.06263 -0.26852 0.06185 -0.2699 0.06107 -0.27199 C 0.06081 -0.27361 0.06068 -0.27615 0.06016 -0.27731 C 0.05573 -0.29074 0.05703 -0.28588 0.05156 -0.29328 C 0.05026 -0.29537 0.04896 -0.29861 0.0474 -0.3 C 0.0444 -0.30301 0.04102 -0.30416 0.03802 -0.30671 C 0.03425 -0.30995 0.0306 -0.31389 0.02695 -0.31736 C 0.02578 -0.31828 0.02357 -0.32014 0.02357 -0.3199 C 0.01979 -0.33009 0.02474 -0.31898 0.01992 -0.32546 C 0.01862 -0.32708 0.01758 -0.32986 0.01628 -0.33194 C 0.01563 -0.3331 0.01485 -0.33379 0.01419 -0.33472 C 0.01146 -0.34583 0.01406 -0.33796 0.00951 -0.34537 C 0.00664 -0.35 0.00677 -0.35231 0.00365 -0.35602 C 0.00221 -0.35787 0.00039 -0.35833 -0.00104 -0.35995 C -0.00755 -0.36666 -0.00299 -0.36435 -0.00963 -0.36944 C -0.01562 -0.37407 -0.00807 -0.36574 -0.0164 -0.37338 C -0.01758 -0.3743 -0.01849 -0.37639 -0.01953 -0.37731 C -0.02305 -0.38032 -0.02682 -0.38194 -0.03008 -0.38541 C -0.0319 -0.38703 -0.03359 -0.38912 -0.03542 -0.39074 C -0.03659 -0.39166 -0.03789 -0.39213 -0.03906 -0.39328 C -0.04049 -0.3949 -0.0418 -0.39722 -0.04336 -0.39861 C -0.04557 -0.40115 -0.04674 -0.40139 -0.04922 -0.40277 C -0.05013 -0.40393 -0.05117 -0.40602 -0.05234 -0.40671 C -0.05443 -0.40787 -0.05651 -0.4074 -0.05859 -0.4081 C -0.05937 -0.40833 -0.06015 -0.40902 -0.06068 -0.40926 L -0.11979 -0.4081 C -0.12122 -0.40787 -0.12265 -0.40578 -0.12396 -0.40532 C -0.12682 -0.4044 -0.12969 -0.4044 -0.13255 -0.40393 C -0.14232 -0.39907 -0.13021 -0.40555 -0.13685 -0.40139 C -0.1375 -0.40092 -0.13854 -0.40069 -0.13932 -0.4 C -0.14127 -0.39884 -0.1431 -0.39699 -0.14518 -0.39606 C -0.14713 -0.39514 -0.14909 -0.39514 -0.15091 -0.39467 C -0.15351 -0.39398 -0.15625 -0.39305 -0.15898 -0.39213 C -0.16055 -0.39074 -0.16198 -0.38912 -0.16354 -0.38796 C -0.16471 -0.38727 -0.16575 -0.38727 -0.16693 -0.3868 C -0.17487 -0.38287 -0.16328 -0.38796 -0.17252 -0.38402 C -0.17682 -0.3787 -0.17318 -0.3824 -0.1806 -0.38009 C -0.18138 -0.37986 -0.1819 -0.37893 -0.18268 -0.3787 C -0.18424 -0.37801 -0.18568 -0.37777 -0.1875 -0.37731 C -0.19258 -0.37291 -0.18529 -0.38009 -0.18997 -0.37199 C -0.19062 -0.37106 -0.1914 -0.37106 -0.19206 -0.3706 C -0.19375 -0.36759 -0.19492 -0.36342 -0.19687 -0.36134 C -0.19844 -0.35972 -0.20169 -0.35694 -0.20312 -0.35347 C -0.20404 -0.35162 -0.20456 -0.34977 -0.20534 -0.34791 C -0.20638 -0.3456 -0.20742 -0.34352 -0.20846 -0.34143 C -0.20911 -0.34004 -0.20989 -0.33889 -0.21055 -0.33727 C -0.21133 -0.33588 -0.21159 -0.33356 -0.21211 -0.33194 C -0.21302 -0.33032 -0.21393 -0.32963 -0.21484 -0.32801 C -0.21549 -0.32685 -0.21575 -0.32523 -0.2164 -0.32407 C -0.21719 -0.32268 -0.21784 -0.32152 -0.21849 -0.32014 C -0.2194 -0.31782 -0.22031 -0.31574 -0.22109 -0.31342 C -0.22174 -0.3118 -0.22213 -0.30949 -0.22279 -0.3081 C -0.22318 -0.30694 -0.22396 -0.30648 -0.22435 -0.30532 C -0.22565 -0.30231 -0.22682 -0.2993 -0.22812 -0.29606 C -0.22851 -0.2949 -0.22877 -0.29328 -0.22917 -0.29213 C -0.22956 -0.29027 -0.23021 -0.28842 -0.2306 -0.28657 C -0.23099 -0.28541 -0.23138 -0.28402 -0.23177 -0.28264 C -0.23229 -0.28125 -0.23281 -0.28009 -0.23333 -0.2787 C -0.23398 -0.27268 -0.23385 -0.27291 -0.23489 -0.26666 C -0.23542 -0.26389 -0.23607 -0.26134 -0.23646 -0.25879 C -0.23802 -0.24953 -0.23515 -0.25787 -0.23919 -0.24143 L -0.24062 -0.23472 C -0.24088 -0.23194 -0.24101 -0.22916 -0.24127 -0.22662 C -0.2414 -0.22477 -0.24193 -0.22315 -0.24232 -0.22129 C -0.24271 -0.21921 -0.2431 -0.2169 -0.24336 -0.21458 C -0.24349 -0.2125 -0.24349 -0.21018 -0.24388 -0.2081 C -0.24544 -0.19398 -0.2444 -0.20787 -0.24544 -0.19606 C -0.24583 -0.19166 -0.24609 -0.18703 -0.24661 -0.18264 C -0.24687 -0.17916 -0.24726 -0.17569 -0.24752 -0.17199 C -0.24765 -0.16967 -0.24765 -0.16736 -0.24805 -0.16527 C -0.24844 -0.16319 -0.24909 -0.1618 -0.24961 -0.15995 C -0.25026 -0.15625 -0.25039 -0.15509 -0.25078 -0.15069 C -0.25104 -0.14791 -0.25104 -0.14537 -0.25117 -0.14282 C -0.25338 -0.12523 -0.25234 -0.14097 -0.2539 -0.12523 C -0.25599 -0.10393 -0.25364 -0.11967 -0.25664 -0.10277 C -0.2569 -0.09768 -0.25716 -0.09282 -0.25768 -0.08819 C -0.25807 -0.08379 -0.25872 -0.0794 -0.25911 -0.075 C -0.2595 -0.06944 -0.2595 -0.06389 -0.25976 -0.05879 C -0.26029 -0.04328 -0.26029 -0.05764 -0.26029 -0.04398 " pathEditMode="relative" rAng="0" ptsTypes="AAAAAAAAAAAAAAAAAAAAAAAAAAAAAAAAAAAAAAAAAAAAAAAAAAAAAAAAAAAAAAAAAAAAAAAAAAAAAAAAAAAAAAAAAAAAAAAAAAAAAAAAAAAAAAAAAAA">
                                      <p:cBhvr>
                                        <p:cTn id="15" dur="2000" fill="hold"/>
                                        <p:tgtEl>
                                          <p:spTgt spid="32"/>
                                        </p:tgtEl>
                                        <p:attrNameLst>
                                          <p:attrName>ppt_x</p:attrName>
                                          <p:attrName>ppt_y</p:attrName>
                                        </p:attrNameLst>
                                      </p:cBhvr>
                                      <p:rCtr x="-19987" y="-29005"/>
                                    </p:animMotion>
                                  </p:childTnLst>
                                </p:cTn>
                              </p:par>
                              <p:par>
                                <p:cTn id="16" presetID="0" presetClass="path" presetSubtype="0" accel="50000" decel="50000" fill="hold" nodeType="withEffect">
                                  <p:stCondLst>
                                    <p:cond delay="0"/>
                                  </p:stCondLst>
                                  <p:childTnLst>
                                    <p:animMotion origin="layout" path="M 0.00325 0.08981 L 0.00325 0.08981 C 0.00221 0.06342 0.00338 0.08472 0.00104 0.06574 C 0.00026 0.05856 -0.00026 0.04884 -0.00091 0.04166 C -0.0013 0.03842 -0.00143 0.03518 -0.00183 0.03241 C -0.00287 0.00764 -0.00143 0.0294 -0.00378 0.00833 C -0.0043 0.0044 -0.00443 0.00023 -0.00495 -0.00371 C -0.00586 -0.0125 -0.00664 -0.02153 -0.00781 -0.03033 C -0.00847 -0.0338 -0.00899 -0.03727 -0.00925 -0.04097 C -0.01029 -0.04931 -0.01068 -0.05834 -0.01185 -0.06644 C -0.01276 -0.07176 -0.01328 -0.07709 -0.01433 -0.08241 C -0.01758 -0.10047 -0.01771 -0.09607 -0.01979 -0.11297 C -0.02018 -0.11644 -0.02018 -0.12037 -0.02071 -0.12361 C -0.02136 -0.12709 -0.02227 -0.12986 -0.02279 -0.1331 C -0.02422 -0.14167 -0.02448 -0.14676 -0.02578 -0.15579 C -0.02617 -0.15834 -0.02696 -0.16111 -0.02722 -0.16366 C -0.02774 -0.16667 -0.02787 -0.16991 -0.02826 -0.17292 C -0.02865 -0.17547 -0.02904 -0.17732 -0.0293 -0.17986 C -0.02969 -0.18426 -0.0293 -0.18935 -0.03021 -0.19306 C -0.03073 -0.19491 -0.03138 -0.1963 -0.03164 -0.19861 C -0.03216 -0.2007 -0.03229 -0.20278 -0.03268 -0.20509 C -0.03321 -0.20741 -0.03386 -0.20949 -0.03412 -0.21158 C -0.03477 -0.21806 -0.0362 -0.2338 -0.03724 -0.23843 C -0.03828 -0.24283 -0.03933 -0.24699 -0.04024 -0.25162 C -0.04076 -0.2544 -0.04102 -0.25718 -0.04167 -0.25972 C -0.04271 -0.26389 -0.04375 -0.26806 -0.04518 -0.27176 C -0.04584 -0.27338 -0.04662 -0.275 -0.04714 -0.27709 C -0.04766 -0.27871 -0.04779 -0.28079 -0.04805 -0.28241 C -0.0487 -0.28426 -0.04948 -0.28588 -0.05026 -0.28773 C -0.05104 -0.29028 -0.05196 -0.29283 -0.05261 -0.2956 C -0.05482 -0.30417 -0.05222 -0.29861 -0.05508 -0.30371 C -0.05612 -0.30926 -0.05599 -0.30949 -0.05755 -0.31435 C -0.05794 -0.31574 -0.0586 -0.3169 -0.05912 -0.31829 C -0.06146 -0.32616 -0.05821 -0.31875 -0.06198 -0.32639 C -0.06315 -0.33148 -0.06406 -0.33542 -0.0655 -0.33982 C -0.06615 -0.34121 -0.06693 -0.34213 -0.06745 -0.34375 C -0.06797 -0.34491 -0.0681 -0.34653 -0.06862 -0.34769 C -0.06914 -0.34954 -0.06992 -0.35093 -0.07058 -0.35301 C -0.07097 -0.35463 -0.0711 -0.35695 -0.07149 -0.35834 C -0.07565 -0.37176 -0.07448 -0.3669 -0.07956 -0.37431 C -0.08073 -0.37639 -0.08203 -0.37963 -0.08347 -0.38102 C -0.08633 -0.38403 -0.08946 -0.38519 -0.09232 -0.38773 C -0.09597 -0.39097 -0.09935 -0.39491 -0.10287 -0.39838 C -0.10378 -0.39931 -0.10586 -0.40116 -0.10586 -0.40093 C -0.10951 -0.41111 -0.10495 -0.4 -0.10925 -0.40648 C -0.11068 -0.4081 -0.11159 -0.41088 -0.11276 -0.41297 C -0.11341 -0.41412 -0.11419 -0.41482 -0.11472 -0.41574 C -0.11732 -0.42685 -0.11498 -0.41898 -0.11927 -0.42639 C -0.12201 -0.43102 -0.12175 -0.43334 -0.12474 -0.43704 C -0.12617 -0.43889 -0.12774 -0.43935 -0.12917 -0.44097 C -0.13529 -0.44769 -0.13099 -0.44537 -0.13711 -0.45047 C -0.14297 -0.45509 -0.13581 -0.44676 -0.14362 -0.4544 C -0.14466 -0.45533 -0.14558 -0.45741 -0.14662 -0.45834 C -0.14987 -0.46134 -0.15326 -0.46297 -0.15651 -0.46644 C -0.15821 -0.46806 -0.15977 -0.47014 -0.16159 -0.47176 C -0.16263 -0.47269 -0.16393 -0.47315 -0.16498 -0.47431 C -0.16641 -0.47593 -0.16758 -0.47824 -0.16888 -0.47963 C -0.17123 -0.48218 -0.17227 -0.48241 -0.17448 -0.4838 C -0.17552 -0.48496 -0.1763 -0.48704 -0.17748 -0.48773 C -0.17943 -0.48889 -0.18138 -0.48843 -0.18334 -0.48912 C -0.18412 -0.48935 -0.18477 -0.49005 -0.18529 -0.49028 L -0.24102 -0.48912 C -0.24245 -0.48889 -0.24375 -0.48681 -0.24505 -0.48634 C -0.24779 -0.48542 -0.25039 -0.48542 -0.253 -0.48496 C -0.26224 -0.48009 -0.25091 -0.48658 -0.25703 -0.48241 C -0.25781 -0.48195 -0.25873 -0.48172 -0.25951 -0.48102 C -0.26146 -0.47986 -0.26315 -0.47801 -0.26498 -0.47709 C -0.2668 -0.47616 -0.26862 -0.47616 -0.27044 -0.4757 C -0.27292 -0.475 -0.27552 -0.47408 -0.278 -0.47315 C -0.27943 -0.47176 -0.28086 -0.47014 -0.28242 -0.46898 C -0.28334 -0.46829 -0.28438 -0.46829 -0.28529 -0.46783 C -0.29297 -0.46389 -0.28203 -0.46898 -0.29076 -0.46505 C -0.29479 -0.45972 -0.29141 -0.46343 -0.29831 -0.46111 C -0.29909 -0.46088 -0.29961 -0.45996 -0.30026 -0.45972 C -0.30169 -0.45903 -0.30326 -0.4588 -0.30482 -0.45834 C -0.30964 -0.45394 -0.30274 -0.46111 -0.30716 -0.45301 C -0.30781 -0.45209 -0.3086 -0.45209 -0.30912 -0.45162 C -0.31068 -0.44861 -0.31198 -0.44445 -0.31367 -0.44236 C -0.31524 -0.44074 -0.3181 -0.43797 -0.31966 -0.43449 C -0.32044 -0.43264 -0.32097 -0.43079 -0.32162 -0.42894 C -0.32266 -0.42662 -0.32357 -0.42454 -0.32461 -0.42246 C -0.32526 -0.42107 -0.32604 -0.41991 -0.32669 -0.41829 C -0.32722 -0.4169 -0.32748 -0.41459 -0.32813 -0.41297 C -0.32891 -0.41134 -0.32982 -0.41065 -0.3306 -0.40903 C -0.33125 -0.40787 -0.33164 -0.40625 -0.33203 -0.40509 C -0.33281 -0.40371 -0.33347 -0.40255 -0.33399 -0.40116 C -0.33503 -0.39884 -0.33581 -0.39676 -0.33646 -0.39445 C -0.33711 -0.39283 -0.3375 -0.39051 -0.33802 -0.38912 C -0.33854 -0.38797 -0.33906 -0.3875 -0.33959 -0.38634 C -0.34089 -0.38334 -0.34193 -0.38033 -0.3431 -0.37709 C -0.34336 -0.37593 -0.34375 -0.37431 -0.34401 -0.37315 C -0.34453 -0.3713 -0.34505 -0.36945 -0.34558 -0.36759 C -0.34584 -0.36644 -0.3461 -0.36505 -0.34649 -0.36366 C -0.34701 -0.36227 -0.34753 -0.36111 -0.34805 -0.35972 C -0.34857 -0.35371 -0.34844 -0.35394 -0.34961 -0.34769 C -0.35 -0.34491 -0.35052 -0.34236 -0.35091 -0.33982 C -0.35261 -0.33056 -0.34987 -0.33889 -0.35352 -0.32246 L -0.35495 -0.31574 C -0.35508 -0.31297 -0.35521 -0.31019 -0.35547 -0.30764 C -0.3556 -0.30579 -0.35612 -0.30417 -0.35651 -0.30232 C -0.3569 -0.30023 -0.35716 -0.29792 -0.35742 -0.2956 C -0.35768 -0.29352 -0.35768 -0.29121 -0.35794 -0.28912 C -0.35951 -0.275 -0.35847 -0.28889 -0.35951 -0.27709 C -0.35977 -0.27269 -0.36003 -0.26806 -0.36042 -0.26366 C -0.36081 -0.26019 -0.3612 -0.25672 -0.36146 -0.25301 C -0.36172 -0.2507 -0.36172 -0.24838 -0.36185 -0.2463 C -0.36224 -0.24422 -0.36289 -0.24283 -0.36341 -0.24097 C -0.36393 -0.23727 -0.36419 -0.23611 -0.36446 -0.23172 C -0.36459 -0.22894 -0.36459 -0.22639 -0.36485 -0.22384 C -0.36693 -0.20625 -0.36602 -0.22199 -0.36732 -0.20625 C -0.3694 -0.18496 -0.36719 -0.2007 -0.36992 -0.1838 C -0.37031 -0.17871 -0.37058 -0.17384 -0.37097 -0.16922 C -0.37123 -0.16482 -0.37201 -0.16042 -0.3724 -0.15579 C -0.37279 -0.15047 -0.37266 -0.14491 -0.37292 -0.13959 C -0.37344 -0.12431 -0.37344 -0.13866 -0.37344 -0.125 " pathEditMode="relative" rAng="0" ptsTypes="AAAAAAAAAAAAAAAAAAAAAAAAAAAAAAAAAAAAAAAAAAAAAAAAAAAAAAAAAAAAAAAAAAAAAAAAAAAAAAAAAAAAAAAAAAAAAAAAAAAAAAAAAAAAAAAAAAA">
                                      <p:cBhvr>
                                        <p:cTn id="17" dur="2000" fill="hold"/>
                                        <p:tgtEl>
                                          <p:spTgt spid="33"/>
                                        </p:tgtEl>
                                        <p:attrNameLst>
                                          <p:attrName>ppt_x</p:attrName>
                                          <p:attrName>ppt_y</p:attrName>
                                        </p:attrNameLst>
                                      </p:cBhvr>
                                      <p:rCtr x="-18841" y="-29005"/>
                                    </p:animMotion>
                                  </p:childTnLst>
                                </p:cTn>
                              </p:par>
                              <p:par>
                                <p:cTn id="18" presetID="0" presetClass="path" presetSubtype="0" accel="50000" decel="50000" fill="hold" nodeType="withEffect">
                                  <p:stCondLst>
                                    <p:cond delay="0"/>
                                  </p:stCondLst>
                                  <p:childTnLst>
                                    <p:animMotion origin="layout" path="M 0.16758 0.16921 L 0.16758 0.16921 C 0.16641 0.14282 0.16784 0.16412 0.16524 0.14514 C 0.1642 0.13796 0.16368 0.12824 0.1629 0.12107 C 0.16263 0.11782 0.16224 0.11458 0.16185 0.11181 C 0.16081 0.08704 0.16224 0.1088 0.15964 0.08773 C 0.15912 0.0838 0.15899 0.07963 0.15847 0.0757 C 0.15756 0.0669 0.15651 0.05787 0.15521 0.04907 C 0.15456 0.0456 0.15391 0.04213 0.15352 0.03843 C 0.15248 0.03009 0.15209 0.02107 0.15066 0.01296 C 0.14974 0.00764 0.14896 0.00232 0.14792 -0.00301 C 0.14428 -0.02106 0.14415 -0.01667 0.1418 -0.03356 C 0.14128 -0.03704 0.14115 -0.04097 0.14063 -0.04421 C 0.13998 -0.04768 0.13907 -0.05046 0.13842 -0.0537 C 0.13672 -0.06227 0.13646 -0.06736 0.1349 -0.07662 C 0.13451 -0.07917 0.13386 -0.08171 0.13334 -0.08426 C 0.13282 -0.08727 0.13269 -0.09051 0.1323 -0.09352 C 0.13191 -0.09606 0.13138 -0.09792 0.13112 -0.10046 C 0.1306 -0.10486 0.13112 -0.10995 0.12995 -0.11366 C 0.12943 -0.11551 0.12878 -0.1169 0.12826 -0.11921 C 0.12774 -0.1213 0.12761 -0.12338 0.12722 -0.12569 C 0.1267 -0.12801 0.12605 -0.13009 0.12553 -0.13218 C 0.12487 -0.13866 0.12331 -0.1544 0.12214 -0.15903 C 0.12097 -0.16343 0.11967 -0.16759 0.11875 -0.17222 C 0.11823 -0.175 0.11771 -0.17778 0.11706 -0.18032 C 0.11589 -0.18449 0.11459 -0.18866 0.11316 -0.19236 C 0.11237 -0.19398 0.11159 -0.1956 0.11094 -0.19768 C 0.11042 -0.1993 0.11029 -0.20139 0.10977 -0.20301 C 0.10925 -0.20486 0.10834 -0.20648 0.10756 -0.20833 C 0.10665 -0.21088 0.1056 -0.21343 0.10469 -0.2162 C 0.10235 -0.22477 0.10521 -0.21921 0.10196 -0.2243 C 0.10079 -0.22986 0.10092 -0.23009 0.09922 -0.23495 C 0.0987 -0.23634 0.09805 -0.2375 0.09753 -0.23889 C 0.0948 -0.24676 0.09844 -0.23935 0.09415 -0.24699 C 0.09284 -0.25208 0.09206 -0.25602 0.09024 -0.26042 C 0.08959 -0.2618 0.08855 -0.26273 0.08803 -0.26435 C 0.0875 -0.26551 0.08737 -0.26713 0.08685 -0.26829 C 0.0862 -0.27014 0.08529 -0.27153 0.08464 -0.27361 C 0.08412 -0.27523 0.08399 -0.27755 0.0836 -0.27893 C 0.07891 -0.29236 0.08008 -0.2875 0.07448 -0.29491 C 0.07305 -0.29699 0.07175 -0.30023 0.07006 -0.30162 C 0.0668 -0.30463 0.06329 -0.30579 0.06003 -0.30833 C 0.05599 -0.31157 0.05222 -0.31551 0.04831 -0.31898 C 0.04714 -0.31991 0.04493 -0.32176 0.04493 -0.32153 C 0.04063 -0.33171 0.04597 -0.3206 0.04102 -0.32708 C 0.03959 -0.3287 0.03842 -0.33148 0.03711 -0.33356 C 0.03633 -0.33472 0.03555 -0.33542 0.0349 -0.33634 C 0.03191 -0.34745 0.03464 -0.33958 0.02982 -0.34699 C 0.02683 -0.35162 0.02696 -0.35393 0.02357 -0.35764 C 0.02201 -0.35949 0.02019 -0.35995 0.01862 -0.36157 C 0.01172 -0.36829 0.01654 -0.36597 0.00964 -0.37106 C 0.00313 -0.37569 0.0112 -0.36736 0.00235 -0.375 C 0.00118 -0.37593 0.00013 -0.37801 -0.00104 -0.37893 C -0.00468 -0.38194 -0.00859 -0.38356 -0.01224 -0.38704 C -0.01406 -0.38866 -0.01588 -0.39074 -0.01783 -0.39236 C -0.01914 -0.39329 -0.02044 -0.39375 -0.02174 -0.39491 C -0.0233 -0.39653 -0.0246 -0.39884 -0.02617 -0.40023 C -0.02864 -0.40278 -0.02981 -0.40301 -0.03242 -0.4044 C -0.03346 -0.40555 -0.0345 -0.40764 -0.03567 -0.40833 C -0.03789 -0.40949 -0.04023 -0.40903 -0.04244 -0.40972 C -0.04322 -0.40995 -0.04401 -0.41065 -0.04466 -0.41088 L -0.10729 -0.40972 C -0.10885 -0.40949 -0.11028 -0.40741 -0.11184 -0.40694 C -0.11484 -0.40602 -0.11783 -0.40602 -0.12083 -0.40555 C -0.13112 -0.40069 -0.11835 -0.40718 -0.12526 -0.40301 C -0.12617 -0.40255 -0.12721 -0.40231 -0.12799 -0.40162 C -0.1302 -0.40046 -0.13216 -0.39861 -0.13424 -0.39768 C -0.13632 -0.39676 -0.13828 -0.39676 -0.14036 -0.3963 C -0.14309 -0.3956 -0.14596 -0.39468 -0.14882 -0.39375 C -0.15052 -0.39236 -0.15208 -0.39074 -0.15377 -0.38958 C -0.15494 -0.38889 -0.15599 -0.38889 -0.15716 -0.38843 C -0.16575 -0.38449 -0.15338 -0.38958 -0.16328 -0.38565 C -0.16783 -0.38032 -0.16393 -0.38403 -0.17174 -0.38171 C -0.17252 -0.38148 -0.17317 -0.38055 -0.17395 -0.38032 C -0.17565 -0.37963 -0.17734 -0.3794 -0.17903 -0.37893 C -0.1845 -0.37454 -0.17669 -0.38171 -0.18177 -0.37361 C -0.18242 -0.37268 -0.18333 -0.37268 -0.18398 -0.37222 C -0.1858 -0.36921 -0.1871 -0.36505 -0.18906 -0.36296 C -0.19075 -0.36134 -0.19414 -0.35856 -0.1957 -0.35509 C -0.19661 -0.35324 -0.19726 -0.35139 -0.19804 -0.34954 C -0.19921 -0.34722 -0.20026 -0.34514 -0.20143 -0.34305 C -0.20208 -0.34167 -0.20299 -0.34051 -0.20364 -0.33889 C -0.20429 -0.3375 -0.20455 -0.33518 -0.20533 -0.33356 C -0.20612 -0.33194 -0.20729 -0.33125 -0.20807 -0.32963 C -0.20885 -0.32847 -0.20924 -0.32685 -0.20976 -0.32569 C -0.21054 -0.3243 -0.21132 -0.32315 -0.21197 -0.32176 C -0.21302 -0.31944 -0.21393 -0.31736 -0.21484 -0.31505 C -0.21549 -0.31343 -0.21588 -0.31111 -0.2164 -0.30972 C -0.21692 -0.30856 -0.2177 -0.3081 -0.21822 -0.30694 C -0.21953 -0.30393 -0.22083 -0.30093 -0.22213 -0.29768 C -0.22265 -0.29653 -0.22291 -0.29491 -0.2233 -0.29375 C -0.22369 -0.2919 -0.22434 -0.29005 -0.22487 -0.28819 C -0.22526 -0.28704 -0.22565 -0.28565 -0.22604 -0.28426 C -0.22656 -0.28287 -0.22721 -0.28171 -0.22773 -0.28032 C -0.22838 -0.2743 -0.22825 -0.27454 -0.22942 -0.26829 C -0.22981 -0.26551 -0.23059 -0.26296 -0.23099 -0.26042 C -0.23281 -0.25116 -0.22968 -0.25949 -0.23385 -0.24305 L -0.23554 -0.23634 C -0.23567 -0.23356 -0.2358 -0.23079 -0.23606 -0.22824 C -0.23632 -0.22639 -0.23684 -0.22477 -0.23724 -0.22292 C -0.23763 -0.22083 -0.23802 -0.21852 -0.23828 -0.2162 C -0.23867 -0.21412 -0.23867 -0.2118 -0.23893 -0.20972 C -0.24062 -0.1956 -0.23945 -0.20949 -0.24062 -0.19768 C -0.24101 -0.19329 -0.24127 -0.18866 -0.24179 -0.18426 C -0.24205 -0.18079 -0.24257 -0.17731 -0.24283 -0.17361 C -0.24296 -0.1713 -0.24296 -0.16898 -0.24335 -0.1669 C -0.24375 -0.16481 -0.2444 -0.16343 -0.24505 -0.16157 C -0.24557 -0.15787 -0.24583 -0.15671 -0.24622 -0.15231 C -0.24635 -0.14954 -0.24635 -0.14699 -0.24674 -0.14444 C -0.24908 -0.12685 -0.24791 -0.14259 -0.24947 -0.12685 C -0.25169 -0.10555 -0.24934 -0.1213 -0.25234 -0.1044 C -0.25273 -0.0993 -0.25299 -0.09444 -0.25351 -0.08981 C -0.2539 -0.08542 -0.25481 -0.08102 -0.2552 -0.07662 C -0.25559 -0.07106 -0.25546 -0.06551 -0.25572 -0.06042 C -0.25638 -0.04491 -0.25625 -0.05926 -0.25625 -0.0456 " pathEditMode="relative" rAng="0" ptsTypes="AAAAAAAAAAAAAAAAAAAAAAAAAAAAAAAAAAAAAAAAAAAAAAAAAAAAAAAAAAAAAAAAAAAAAAAAAAAAAAAAAAAAAAAAAAAAAAAAAAAAAAAAAAAAAAAAAAA">
                                      <p:cBhvr>
                                        <p:cTn id="19" dur="2000" fill="hold"/>
                                        <p:tgtEl>
                                          <p:spTgt spid="34"/>
                                        </p:tgtEl>
                                        <p:attrNameLst>
                                          <p:attrName>ppt_x</p:attrName>
                                          <p:attrName>ppt_y</p:attrName>
                                        </p:attrNameLst>
                                      </p:cBhvr>
                                      <p:rCtr x="-21198" y="-29005"/>
                                    </p:animMotion>
                                  </p:childTnLst>
                                </p:cTn>
                              </p:par>
                            </p:childTnLst>
                          </p:cTn>
                        </p:par>
                        <p:par>
                          <p:cTn id="20" fill="hold">
                            <p:stCondLst>
                              <p:cond delay="4000"/>
                            </p:stCondLst>
                            <p:childTnLst>
                              <p:par>
                                <p:cTn id="21" presetID="0" presetClass="path" presetSubtype="0" accel="50000" decel="50000" fill="hold" nodeType="afterEffect">
                                  <p:stCondLst>
                                    <p:cond delay="0"/>
                                  </p:stCondLst>
                                  <p:childTnLst>
                                    <p:animMotion origin="layout" path="M 0.05638 -0.02083 L 0.05638 -0.0206 C 0.05703 -0.02708 0.05742 -0.03333 0.0582 -0.03958 C 0.0651 -0.09491 0.05951 -0.04097 0.0638 -0.08449 C 0.06354 -0.11342 0.06315 -0.14236 0.06289 -0.17129 C 0.06172 -0.30046 0.06445 -0.25162 0.06107 -0.30764 C 0.06133 -0.33148 0.06146 -0.35532 0.06198 -0.37893 C 0.06198 -0.38379 0.06263 -0.38842 0.06289 -0.39305 C 0.06354 -0.40069 0.06432 -0.40833 0.06484 -0.4162 C 0.06523 -0.42384 0.06536 -0.43171 0.06589 -0.43958 C 0.06484 -0.45555 0.06549 -0.47199 0.06289 -0.4875 C 0.06159 -0.49537 0.05755 -0.50139 0.05443 -0.50764 L 0.04701 -0.52315 C 0.04583 -0.52569 0.04479 -0.52893 0.04323 -0.53102 C 0.03802 -0.53727 0.04063 -0.53379 0.03568 -0.54166 C -0.00469 -0.54074 -0.04505 -0.54097 -0.08542 -0.53866 C -0.08867 -0.53842 -0.09167 -0.53541 -0.09479 -0.53403 C -0.09661 -0.53333 -0.09857 -0.5331 -0.10039 -0.53241 C -0.10195 -0.53102 -0.10339 -0.5287 -0.10508 -0.52778 C -0.1082 -0.52639 -0.11133 -0.52685 -0.11445 -0.52639 C -0.11641 -0.52592 -0.11823 -0.525 -0.12018 -0.52477 C -0.12461 -0.52407 -0.12891 -0.52361 -0.1332 -0.52315 C -0.13516 -0.52222 -0.13698 -0.52106 -0.13906 -0.52014 C -0.14115 -0.51898 -0.14336 -0.51805 -0.14544 -0.5169 C -0.14896 -0.51504 -0.15234 -0.51273 -0.15586 -0.51088 C -0.15885 -0.50903 -0.16211 -0.50787 -0.16523 -0.50602 C -0.16745 -0.50486 -0.16953 -0.50301 -0.17174 -0.50139 C -0.19505 -0.48611 -0.17318 -0.50092 -0.19518 -0.4875 C -0.2069 -0.48055 -0.20221 -0.48264 -0.21315 -0.47523 C -0.21549 -0.47338 -0.2181 -0.47199 -0.22057 -0.47037 C -0.22253 -0.46736 -0.22448 -0.46458 -0.22617 -0.46111 C -0.22826 -0.45717 -0.22995 -0.45278 -0.2319 -0.44884 C -0.23398 -0.44444 -0.23633 -0.44051 -0.23854 -0.43634 C -0.23932 -0.43287 -0.2401 -0.42893 -0.24128 -0.42546 C -0.24206 -0.42361 -0.24336 -0.42245 -0.24414 -0.42083 C -0.24479 -0.41944 -0.24531 -0.41759 -0.24596 -0.4162 C -0.24883 -0.41065 -0.25039 -0.40972 -0.25443 -0.40532 C -0.2668 -0.37662 -0.25312 -0.40486 -0.26289 -0.39143 C -0.2638 -0.39028 -0.26432 -0.38842 -0.26471 -0.3868 C -0.26615 -0.38171 -0.26732 -0.37639 -0.26849 -0.37129 C -0.27031 -0.35301 -0.26784 -0.3706 -0.27227 -0.35416 C -0.27279 -0.35231 -0.27279 -0.35 -0.27318 -0.34791 C -0.2737 -0.34583 -0.27448 -0.34398 -0.27513 -0.3419 C -0.27604 -0.25972 -0.27591 -0.29421 -0.27591 -0.23796 " pathEditMode="relative" rAng="0" ptsTypes="AAAAAAAAAAAAAAAAAAAAAAAAAAAAAAAAAAAAAAAAAAAA">
                                      <p:cBhvr>
                                        <p:cTn id="22" dur="2000" fill="hold"/>
                                        <p:tgtEl>
                                          <p:spTgt spid="30"/>
                                        </p:tgtEl>
                                        <p:attrNameLst>
                                          <p:attrName>ppt_x</p:attrName>
                                          <p:attrName>ppt_y</p:attrName>
                                        </p:attrNameLst>
                                      </p:cBhvr>
                                      <p:rCtr x="-16146" y="-26042"/>
                                    </p:animMotion>
                                  </p:childTnLst>
                                </p:cTn>
                              </p:par>
                              <p:par>
                                <p:cTn id="23" presetID="0" presetClass="path" presetSubtype="0" accel="50000" decel="50000" fill="hold" nodeType="withEffect">
                                  <p:stCondLst>
                                    <p:cond delay="0"/>
                                  </p:stCondLst>
                                  <p:childTnLst>
                                    <p:animMotion origin="layout" path="M 0.03268 0.02083 L 0.03268 0.02106 C 0.0332 0.01458 0.03359 0.00833 0.03437 0.00208 C 0.04075 -0.05324 0.03554 0.00069 0.03958 -0.04282 C 0.03932 -0.07176 0.03893 -0.10069 0.03867 -0.12963 C 0.03763 -0.2588 0.0401 -0.20995 0.03698 -0.26597 C 0.03724 -0.28982 0.03737 -0.31366 0.03789 -0.33727 C 0.03789 -0.34213 0.03841 -0.34676 0.03867 -0.35139 C 0.03932 -0.35903 0.03997 -0.36667 0.04049 -0.37454 C 0.04088 -0.38218 0.04101 -0.39005 0.0414 -0.39792 C 0.04049 -0.41389 0.04114 -0.43032 0.03867 -0.44583 C 0.0375 -0.4537 0.03372 -0.45972 0.03086 -0.46597 L 0.02396 -0.48148 C 0.02278 -0.48403 0.02187 -0.48727 0.02044 -0.48935 C 0.01562 -0.4956 0.01797 -0.49213 0.01341 -0.5 C -0.02409 -0.49907 -0.06159 -0.49931 -0.09909 -0.49699 C -0.10209 -0.49676 -0.10482 -0.49375 -0.10782 -0.49236 C -0.10951 -0.49167 -0.11133 -0.49144 -0.11302 -0.49074 C -0.11446 -0.48935 -0.11576 -0.48704 -0.11732 -0.48611 C -0.12019 -0.48472 -0.12318 -0.48519 -0.12604 -0.48472 C -0.12787 -0.48426 -0.12956 -0.48333 -0.13138 -0.4831 C -0.13542 -0.48241 -0.13946 -0.48194 -0.14349 -0.48148 C -0.14532 -0.48056 -0.14701 -0.4794 -0.14883 -0.47847 C -0.15078 -0.47732 -0.15287 -0.47639 -0.15482 -0.47523 C -0.15808 -0.47338 -0.1612 -0.47107 -0.16446 -0.46921 C -0.16732 -0.46736 -0.17032 -0.4662 -0.17318 -0.46435 C -0.17526 -0.46319 -0.17722 -0.46134 -0.1793 -0.45972 C -0.20091 -0.44444 -0.1806 -0.45926 -0.20104 -0.44583 C -0.21185 -0.43889 -0.20755 -0.44097 -0.21771 -0.43357 C -0.21992 -0.43171 -0.22227 -0.43032 -0.22461 -0.4287 C -0.22644 -0.42569 -0.22826 -0.42292 -0.22982 -0.41944 C -0.23177 -0.41551 -0.23334 -0.41111 -0.23516 -0.40718 C -0.23711 -0.40278 -0.2392 -0.39884 -0.24128 -0.39468 C -0.24206 -0.3912 -0.24271 -0.38727 -0.24388 -0.3838 C -0.24453 -0.38194 -0.24571 -0.38079 -0.24649 -0.37917 C -0.24714 -0.37778 -0.24753 -0.37593 -0.24818 -0.37454 C -0.25078 -0.36898 -0.25235 -0.36806 -0.25599 -0.36366 C -0.26758 -0.33495 -0.25482 -0.36319 -0.26394 -0.34977 C -0.26472 -0.34861 -0.26524 -0.34676 -0.26563 -0.34514 C -0.26693 -0.34005 -0.26797 -0.33472 -0.26914 -0.32963 C -0.27084 -0.31134 -0.26849 -0.32894 -0.27266 -0.3125 C -0.27305 -0.31065 -0.27305 -0.30833 -0.27344 -0.30625 C -0.27396 -0.30417 -0.27461 -0.30232 -0.27526 -0.30023 C -0.27617 -0.21806 -0.27604 -0.25255 -0.27604 -0.1963 " pathEditMode="relative" rAng="0" ptsTypes="AAAAAAAAAAAAAAAAAAAAAAAAAAAAAAAAAAAAAAAAAAAA">
                                      <p:cBhvr>
                                        <p:cTn id="24" dur="2000" fill="hold"/>
                                        <p:tgtEl>
                                          <p:spTgt spid="28"/>
                                        </p:tgtEl>
                                        <p:attrNameLst>
                                          <p:attrName>ppt_x</p:attrName>
                                          <p:attrName>ppt_y</p:attrName>
                                        </p:attrNameLst>
                                      </p:cBhvr>
                                      <p:rCtr x="-15013" y="-26042"/>
                                    </p:animMotion>
                                  </p:childTnLst>
                                </p:cTn>
                              </p:par>
                              <p:par>
                                <p:cTn id="25" presetID="0" presetClass="path" presetSubtype="0" accel="50000" decel="50000" fill="hold" nodeType="withEffect">
                                  <p:stCondLst>
                                    <p:cond delay="0"/>
                                  </p:stCondLst>
                                  <p:childTnLst>
                                    <p:animMotion origin="layout" path="M -0.04805 -0.02615 L -0.04805 -0.02592 C -0.04961 -0.06597 -0.05013 -0.10601 -0.05248 -0.1456 C -0.05352 -0.16412 -0.05716 -0.18171 -0.0586 -0.2 C -0.06263 -0.25347 -0.05326 -0.22176 -0.06823 -0.25879 C -0.06784 -0.27754 -0.06732 -0.29606 -0.06732 -0.31481 C -0.06732 -0.32453 -0.06927 -0.35648 -0.06992 -0.36435 C -0.07032 -0.3706 -0.07071 -0.37685 -0.07162 -0.38287 C -0.07214 -0.38634 -0.07344 -0.38912 -0.07422 -0.39236 C -0.07552 -0.39676 -0.07683 -0.40138 -0.07774 -0.40625 C -0.07917 -0.41273 -0.0793 -0.42013 -0.08125 -0.42638 C -0.08412 -0.43541 -0.08907 -0.44189 -0.09167 -0.45115 C -0.09636 -0.46759 -0.09167 -0.45439 -0.09961 -0.46828 C -0.10052 -0.47013 -0.10117 -0.47268 -0.10222 -0.47453 C -0.10287 -0.47569 -0.10391 -0.47638 -0.10482 -0.47754 C -0.11433 -0.48958 -0.10091 -0.47384 -0.11354 -0.4868 C -0.12253 -0.49629 -0.11472 -0.49074 -0.12396 -0.49606 L -0.13438 -0.50856 C -0.13646 -0.51111 -0.13907 -0.51273 -0.1405 -0.51643 C -0.14336 -0.52314 -0.14284 -0.52338 -0.14753 -0.52708 C -0.14922 -0.52847 -0.15104 -0.52916 -0.15274 -0.53032 C -0.15417 -0.53125 -0.1556 -0.53287 -0.15716 -0.53333 C -0.16081 -0.53495 -0.16472 -0.53518 -0.16849 -0.53657 C -0.18516 -0.54236 -0.15951 -0.53773 -0.18672 -0.5412 C -0.1888 -0.54166 -0.19076 -0.54236 -0.19284 -0.54259 C -0.21979 -0.54699 -0.20847 -0.54236 -0.21992 -0.54722 C -0.2461 -0.54583 -0.27227 -0.5456 -0.29831 -0.54259 C -0.29974 -0.54259 -0.30065 -0.53935 -0.30183 -0.53796 C -0.30378 -0.53588 -0.30573 -0.5331 -0.30795 -0.53194 C -0.31016 -0.53055 -0.31263 -0.53078 -0.31498 -0.53032 C -0.31667 -0.52916 -0.31836 -0.52801 -0.32019 -0.52708 C -0.32136 -0.52662 -0.32253 -0.52638 -0.3237 -0.52569 C -0.32487 -0.52476 -0.32591 -0.52338 -0.32709 -0.52245 C -0.32878 -0.52129 -0.33073 -0.52083 -0.33229 -0.51944 C -0.33347 -0.51828 -0.33464 -0.51713 -0.33581 -0.51643 C -0.3375 -0.51504 -0.33933 -0.51435 -0.34102 -0.51319 C -0.3431 -0.5118 -0.34505 -0.50995 -0.34714 -0.50856 C -0.35183 -0.50532 -0.35651 -0.50231 -0.36107 -0.4993 C -0.37136 -0.48472 -0.36094 -0.5 -0.3681 -0.48842 C -0.37045 -0.48472 -0.37305 -0.48171 -0.37513 -0.47754 C -0.37709 -0.47338 -0.37839 -0.46805 -0.38034 -0.46365 C -0.38242 -0.45879 -0.38711 -0.4493 -0.38985 -0.4449 C -0.39102 -0.44328 -0.39219 -0.44189 -0.39336 -0.44027 C -0.39427 -0.43773 -0.39492 -0.43495 -0.39597 -0.43263 C -0.39675 -0.43078 -0.39792 -0.42963 -0.39857 -0.42801 C -0.40209 -0.41944 -0.39844 -0.42199 -0.40391 -0.4125 C -0.40586 -0.40879 -0.40821 -0.40555 -0.4099 -0.40162 C -0.41107 -0.39907 -0.41224 -0.39629 -0.41341 -0.39375 C -0.41654 -0.3875 -0.4211 -0.38125 -0.42474 -0.37685 C -0.4263 -0.375 -0.42982 -0.37083 -0.43086 -0.36898 C -0.43854 -0.35532 -0.42904 -0.37013 -0.43529 -0.35648 C -0.43711 -0.35254 -0.44128 -0.34583 -0.44128 -0.3456 " pathEditMode="relative" rAng="0" ptsTypes="AAAAAAAAAAAAAAAAAAAAAAAAAAAAAAAAAAAAAAAAAAAAAAAAAAAA">
                                      <p:cBhvr>
                                        <p:cTn id="26" dur="2000" fill="hold"/>
                                        <p:tgtEl>
                                          <p:spTgt spid="25"/>
                                        </p:tgtEl>
                                        <p:attrNameLst>
                                          <p:attrName>ppt_x</p:attrName>
                                          <p:attrName>ppt_y</p:attrName>
                                        </p:attrNameLst>
                                      </p:cBhvr>
                                      <p:rCtr x="-19661" y="-26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2" name="Fam working out" descr="family health">
            <a:extLst>
              <a:ext uri="{FF2B5EF4-FFF2-40B4-BE49-F238E27FC236}">
                <a16:creationId xmlns:a16="http://schemas.microsoft.com/office/drawing/2014/main" id="{554D3FC3-2527-AD90-90E8-11C6982D470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3926" y="2170235"/>
            <a:ext cx="5462079" cy="3760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368" name="house" descr="First-Time Home Buyer Benefits: How to Qualify - NerdWallet">
            <a:extLst>
              <a:ext uri="{FF2B5EF4-FFF2-40B4-BE49-F238E27FC236}">
                <a16:creationId xmlns:a16="http://schemas.microsoft.com/office/drawing/2014/main" id="{7CAE3531-BCE7-8AE2-BD3F-49DD49EF203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7402" y="2170236"/>
            <a:ext cx="5490946" cy="3760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364" name="Picture 4" descr="Cash - What is Money in Accounting, Finance and Economics?">
            <a:extLst>
              <a:ext uri="{FF2B5EF4-FFF2-40B4-BE49-F238E27FC236}">
                <a16:creationId xmlns:a16="http://schemas.microsoft.com/office/drawing/2014/main" id="{CD7B4818-95B2-BD59-5768-20FBA022BD8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4427" r="6914"/>
          <a:stretch/>
        </p:blipFill>
        <p:spPr bwMode="auto">
          <a:xfrm>
            <a:off x="515139" y="2170236"/>
            <a:ext cx="5266666" cy="3683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362" name="Picture 2" descr="LAUSD's Coffee Cake — Why Are People So Obsessed With It? | LAist">
            <a:extLst>
              <a:ext uri="{FF2B5EF4-FFF2-40B4-BE49-F238E27FC236}">
                <a16:creationId xmlns:a16="http://schemas.microsoft.com/office/drawing/2014/main" id="{16B10E3F-F134-D7E9-959F-677353340692}"/>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5415"/>
          <a:stretch/>
        </p:blipFill>
        <p:spPr bwMode="auto">
          <a:xfrm>
            <a:off x="879250" y="2170236"/>
            <a:ext cx="4694023" cy="3725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374" name="Picture 14" descr="101 Ways to Celebrate Your Family: Hobbies &amp; Activities • Science of  Parenting • Iowa State University Extension and Outreach">
            <a:extLst>
              <a:ext uri="{FF2B5EF4-FFF2-40B4-BE49-F238E27FC236}">
                <a16:creationId xmlns:a16="http://schemas.microsoft.com/office/drawing/2014/main" id="{AC673887-FFB6-DA0F-6940-ABA2EB5E7DA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36044" y="2170236"/>
            <a:ext cx="5313692" cy="3683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2">
            <a:extLst>
              <a:ext uri="{FF2B5EF4-FFF2-40B4-BE49-F238E27FC236}">
                <a16:creationId xmlns:a16="http://schemas.microsoft.com/office/drawing/2014/main" id="{1B925441-F57D-81B9-7B35-202C2050B1F8}"/>
              </a:ext>
            </a:extLst>
          </p:cNvPr>
          <p:cNvSpPr>
            <a:spLocks noGrp="1"/>
          </p:cNvSpPr>
          <p:nvPr>
            <p:ph idx="1"/>
          </p:nvPr>
        </p:nvSpPr>
        <p:spPr>
          <a:xfrm>
            <a:off x="6095998" y="1774444"/>
            <a:ext cx="5857612" cy="4483975"/>
          </a:xfrm>
          <a:noFill/>
          <a:ln>
            <a:noFill/>
          </a:ln>
        </p:spPr>
        <p:txBody>
          <a:bodyPr>
            <a:noAutofit/>
          </a:bodyPr>
          <a:lstStyle/>
          <a:p>
            <a:pPr marL="0" indent="0">
              <a:buNone/>
            </a:pPr>
            <a:r>
              <a:rPr lang="en-US" sz="3200" dirty="0">
                <a:solidFill>
                  <a:schemeClr val="bg1"/>
                </a:solidFill>
              </a:rPr>
              <a:t>How would it make you feel if what makes you happy and content were to change?</a:t>
            </a:r>
          </a:p>
          <a:p>
            <a:pPr marL="0" indent="0">
              <a:buNone/>
            </a:pPr>
            <a:r>
              <a:rPr lang="en-US" dirty="0">
                <a:solidFill>
                  <a:schemeClr val="bg1"/>
                </a:solidFill>
              </a:rPr>
              <a:t>Examples: </a:t>
            </a:r>
          </a:p>
          <a:p>
            <a:pPr marL="914400" lvl="1" indent="-457200">
              <a:spcBef>
                <a:spcPts val="0"/>
              </a:spcBef>
              <a:spcAft>
                <a:spcPts val="600"/>
              </a:spcAft>
            </a:pPr>
            <a:r>
              <a:rPr lang="en-US" sz="2800" dirty="0">
                <a:solidFill>
                  <a:schemeClr val="bg1"/>
                </a:solidFill>
              </a:rPr>
              <a:t>Job</a:t>
            </a:r>
          </a:p>
          <a:p>
            <a:pPr marL="914400" lvl="1" indent="-457200">
              <a:spcBef>
                <a:spcPts val="0"/>
              </a:spcBef>
              <a:spcAft>
                <a:spcPts val="600"/>
              </a:spcAft>
            </a:pPr>
            <a:r>
              <a:rPr lang="en-US" sz="2800" dirty="0">
                <a:solidFill>
                  <a:schemeClr val="bg1"/>
                </a:solidFill>
              </a:rPr>
              <a:t>Money</a:t>
            </a:r>
          </a:p>
          <a:p>
            <a:pPr marL="914400" lvl="1" indent="-457200">
              <a:spcBef>
                <a:spcPts val="0"/>
              </a:spcBef>
              <a:spcAft>
                <a:spcPts val="600"/>
              </a:spcAft>
            </a:pPr>
            <a:r>
              <a:rPr lang="en-US" sz="2800" dirty="0">
                <a:solidFill>
                  <a:schemeClr val="bg1"/>
                </a:solidFill>
              </a:rPr>
              <a:t>Living Arrangements </a:t>
            </a:r>
          </a:p>
          <a:p>
            <a:pPr marL="914400" lvl="1" indent="-457200">
              <a:spcBef>
                <a:spcPts val="0"/>
              </a:spcBef>
              <a:spcAft>
                <a:spcPts val="600"/>
              </a:spcAft>
            </a:pPr>
            <a:r>
              <a:rPr lang="en-US" sz="2800" dirty="0">
                <a:solidFill>
                  <a:schemeClr val="bg1"/>
                </a:solidFill>
              </a:rPr>
              <a:t>Health</a:t>
            </a:r>
          </a:p>
          <a:p>
            <a:pPr marL="914400" lvl="1" indent="-457200">
              <a:spcBef>
                <a:spcPts val="0"/>
              </a:spcBef>
              <a:spcAft>
                <a:spcPts val="600"/>
              </a:spcAft>
            </a:pPr>
            <a:r>
              <a:rPr lang="en-US" sz="2800" dirty="0">
                <a:solidFill>
                  <a:schemeClr val="bg1"/>
                </a:solidFill>
              </a:rPr>
              <a:t>Hobbies/Activities </a:t>
            </a:r>
          </a:p>
          <a:p>
            <a:pPr marL="0" indent="0">
              <a:buNone/>
            </a:pPr>
            <a:endParaRPr lang="en-US" dirty="0"/>
          </a:p>
        </p:txBody>
      </p:sp>
      <p:sp>
        <p:nvSpPr>
          <p:cNvPr id="13" name="TextBox 12">
            <a:extLst>
              <a:ext uri="{FF2B5EF4-FFF2-40B4-BE49-F238E27FC236}">
                <a16:creationId xmlns:a16="http://schemas.microsoft.com/office/drawing/2014/main" id="{0960FD6B-9061-7019-BEC4-B0E5533DE7AF}"/>
              </a:ext>
            </a:extLst>
          </p:cNvPr>
          <p:cNvSpPr txBox="1"/>
          <p:nvPr/>
        </p:nvSpPr>
        <p:spPr>
          <a:xfrm>
            <a:off x="1" y="670752"/>
            <a:ext cx="12192000"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Light" panose="020F0302020204030204"/>
                <a:ea typeface="+mn-ea"/>
                <a:cs typeface="+mn-cs"/>
              </a:rPr>
              <a:t>What Makes Y</a:t>
            </a:r>
            <a:r>
              <a:rPr kumimoji="0" lang="en-US" sz="6000" b="1" i="0" u="none" strike="noStrike" kern="1200" cap="none" spc="0" normalizeH="0" baseline="0" noProof="0" dirty="0" err="1">
                <a:ln>
                  <a:noFill/>
                </a:ln>
                <a:solidFill>
                  <a:prstClr val="white"/>
                </a:solidFill>
                <a:effectLst/>
                <a:uLnTx/>
                <a:uFillTx/>
                <a:latin typeface="Calibri Light" panose="020F0302020204030204"/>
                <a:ea typeface="+mn-ea"/>
                <a:cs typeface="+mn-cs"/>
              </a:rPr>
              <a:t>ou</a:t>
            </a:r>
            <a:r>
              <a:rPr kumimoji="0" lang="en-US" sz="6000" b="1" i="0" u="none" strike="noStrike" kern="1200" cap="none" spc="0" normalizeH="0" baseline="0" noProof="0" dirty="0">
                <a:ln>
                  <a:noFill/>
                </a:ln>
                <a:solidFill>
                  <a:prstClr val="white"/>
                </a:solidFill>
                <a:effectLst/>
                <a:uLnTx/>
                <a:uFillTx/>
                <a:latin typeface="Calibri Light" panose="020F0302020204030204"/>
                <a:ea typeface="+mn-ea"/>
                <a:cs typeface="+mn-cs"/>
              </a:rPr>
              <a:t> H</a:t>
            </a:r>
            <a:r>
              <a:rPr kumimoji="0" lang="en-US" sz="6000" b="1" i="0" u="none" strike="noStrike" kern="1200" cap="none" spc="0" normalizeH="0" baseline="0" noProof="0" dirty="0" err="1">
                <a:ln>
                  <a:noFill/>
                </a:ln>
                <a:solidFill>
                  <a:prstClr val="white"/>
                </a:solidFill>
                <a:effectLst/>
                <a:uLnTx/>
                <a:uFillTx/>
                <a:latin typeface="Calibri Light" panose="020F0302020204030204"/>
                <a:ea typeface="+mn-ea"/>
                <a:cs typeface="+mn-cs"/>
              </a:rPr>
              <a:t>appy</a:t>
            </a:r>
            <a:r>
              <a:rPr kumimoji="0" lang="en-US" sz="60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p:txBody>
      </p:sp>
    </p:spTree>
    <p:custDataLst>
      <p:tags r:id="rId1"/>
    </p:custDataLst>
    <p:extLst>
      <p:ext uri="{BB962C8B-B14F-4D97-AF65-F5344CB8AC3E}">
        <p14:creationId xmlns:p14="http://schemas.microsoft.com/office/powerpoint/2010/main" val="136724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xEl>
                                              <p:pRg st="3" end="3"/>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536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5364"/>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536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5368"/>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37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5372"/>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5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Fam working out" descr="family health">
            <a:extLst>
              <a:ext uri="{FF2B5EF4-FFF2-40B4-BE49-F238E27FC236}">
                <a16:creationId xmlns:a16="http://schemas.microsoft.com/office/drawing/2014/main" id="{48CE2470-773C-92D0-9343-C3903555731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87627" y="3804178"/>
            <a:ext cx="3543757" cy="2439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 descr="LAUSD's Coffee Cake — Why Are People So Obsessed With It? | LAist">
            <a:extLst>
              <a:ext uri="{FF2B5EF4-FFF2-40B4-BE49-F238E27FC236}">
                <a16:creationId xmlns:a16="http://schemas.microsoft.com/office/drawing/2014/main" id="{77F9EE7D-777F-A2E9-330C-37B579F4A68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5415"/>
          <a:stretch/>
        </p:blipFill>
        <p:spPr bwMode="auto">
          <a:xfrm>
            <a:off x="484234" y="3804179"/>
            <a:ext cx="3146184" cy="2478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4">
            <a:extLst>
              <a:ext uri="{FF2B5EF4-FFF2-40B4-BE49-F238E27FC236}">
                <a16:creationId xmlns:a16="http://schemas.microsoft.com/office/drawing/2014/main" id="{B0F02138-8CD7-6165-DD6C-C79848FFD949}"/>
              </a:ext>
            </a:extLst>
          </p:cNvPr>
          <p:cNvSpPr>
            <a:spLocks noGrp="1"/>
          </p:cNvSpPr>
          <p:nvPr>
            <p:ph idx="1"/>
          </p:nvPr>
        </p:nvSpPr>
        <p:spPr/>
        <p:txBody>
          <a:bodyPr>
            <a:normAutofit/>
          </a:bodyPr>
          <a:lstStyle/>
          <a:p>
            <a:pPr marL="0" indent="0">
              <a:buNone/>
            </a:pPr>
            <a:r>
              <a:rPr lang="en-US" sz="3200" i="0" dirty="0">
                <a:solidFill>
                  <a:schemeClr val="bg1"/>
                </a:solidFill>
                <a:effectLst/>
              </a:rPr>
              <a:t>Change interferes with self-sufficiency and can make people feel that they’ve lost control.</a:t>
            </a:r>
          </a:p>
          <a:p>
            <a:pPr marL="0" indent="0">
              <a:buNone/>
            </a:pPr>
            <a:r>
              <a:rPr lang="en-US" sz="3200" i="0" dirty="0">
                <a:solidFill>
                  <a:schemeClr val="bg1"/>
                </a:solidFill>
                <a:effectLst/>
              </a:rPr>
              <a:t>We are asking you to </a:t>
            </a:r>
            <a:r>
              <a:rPr lang="en-US" sz="4000" b="1" i="1" dirty="0">
                <a:solidFill>
                  <a:schemeClr val="bg1"/>
                </a:solidFill>
                <a:effectLst/>
              </a:rPr>
              <a:t>embrace</a:t>
            </a:r>
            <a:r>
              <a:rPr lang="en-US" sz="3200" i="0" dirty="0">
                <a:solidFill>
                  <a:schemeClr val="bg1"/>
                </a:solidFill>
                <a:effectLst/>
              </a:rPr>
              <a:t> and accept </a:t>
            </a:r>
            <a:r>
              <a:rPr lang="en-US" sz="4000" b="1" i="1" dirty="0">
                <a:solidFill>
                  <a:schemeClr val="bg1"/>
                </a:solidFill>
                <a:effectLst/>
              </a:rPr>
              <a:t>change</a:t>
            </a:r>
            <a:r>
              <a:rPr lang="en-US" sz="3200" i="0" dirty="0">
                <a:solidFill>
                  <a:schemeClr val="bg1"/>
                </a:solidFill>
                <a:effectLst/>
              </a:rPr>
              <a:t>. </a:t>
            </a:r>
            <a:endParaRPr lang="en-US" sz="3200" dirty="0">
              <a:solidFill>
                <a:schemeClr val="bg1"/>
              </a:solidFill>
            </a:endParaRPr>
          </a:p>
        </p:txBody>
      </p:sp>
      <p:sp>
        <p:nvSpPr>
          <p:cNvPr id="6" name="Title 5">
            <a:extLst>
              <a:ext uri="{FF2B5EF4-FFF2-40B4-BE49-F238E27FC236}">
                <a16:creationId xmlns:a16="http://schemas.microsoft.com/office/drawing/2014/main" id="{4604592F-D910-3A94-EB8F-56E2427B72DB}"/>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pPr algn="ctr" defTabSz="914377">
              <a:lnSpc>
                <a:spcPct val="90000"/>
              </a:lnSpc>
              <a:spcBef>
                <a:spcPct val="0"/>
              </a:spcBef>
              <a:spcAft>
                <a:spcPts val="600"/>
              </a:spcAft>
              <a:defRPr/>
            </a:pPr>
            <a:r>
              <a:rPr lang="en-US" sz="6000" b="1" dirty="0">
                <a:solidFill>
                  <a:prstClr val="white"/>
                </a:solidFill>
                <a:latin typeface="Calibri Light" panose="020F0302020204030204"/>
              </a:rPr>
              <a:t>Why Are We Resisting Change?</a:t>
            </a:r>
          </a:p>
        </p:txBody>
      </p:sp>
      <p:pic>
        <p:nvPicPr>
          <p:cNvPr id="23" name="Picture 4" descr="Cash - What is Money in Accounting, Finance and Economics?">
            <a:extLst>
              <a:ext uri="{FF2B5EF4-FFF2-40B4-BE49-F238E27FC236}">
                <a16:creationId xmlns:a16="http://schemas.microsoft.com/office/drawing/2014/main" id="{98E937DF-D00D-01BA-5636-5B35341A9C8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4427" r="6914"/>
          <a:stretch/>
        </p:blipFill>
        <p:spPr bwMode="auto">
          <a:xfrm>
            <a:off x="4111744" y="3804178"/>
            <a:ext cx="3543758" cy="2478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descr="LAUSD's Coffee Cake — Why Are People So Obsessed With It? | LAist">
            <a:extLst>
              <a:ext uri="{FF2B5EF4-FFF2-40B4-BE49-F238E27FC236}">
                <a16:creationId xmlns:a16="http://schemas.microsoft.com/office/drawing/2014/main" id="{6328FC45-6256-9037-E956-594C93EDEB7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5416" r="48939"/>
          <a:stretch/>
        </p:blipFill>
        <p:spPr bwMode="auto">
          <a:xfrm>
            <a:off x="297781" y="3804179"/>
            <a:ext cx="1518300" cy="2478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2" descr="LAUSD's Coffee Cake — Why Are People So Obsessed With It? | LAist">
            <a:extLst>
              <a:ext uri="{FF2B5EF4-FFF2-40B4-BE49-F238E27FC236}">
                <a16:creationId xmlns:a16="http://schemas.microsoft.com/office/drawing/2014/main" id="{F98ECAE4-72CB-0529-A812-671BA3530C4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54355"/>
          <a:stretch/>
        </p:blipFill>
        <p:spPr bwMode="auto">
          <a:xfrm>
            <a:off x="2223374" y="3804179"/>
            <a:ext cx="1518300" cy="2478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4" descr="Cash - What is Money in Accounting, Finance and Economics?">
            <a:extLst>
              <a:ext uri="{FF2B5EF4-FFF2-40B4-BE49-F238E27FC236}">
                <a16:creationId xmlns:a16="http://schemas.microsoft.com/office/drawing/2014/main" id="{307A93B1-0515-9F1E-4523-05D8063520A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4427" r="50182"/>
          <a:stretch/>
        </p:blipFill>
        <p:spPr bwMode="auto">
          <a:xfrm>
            <a:off x="4060944" y="3804178"/>
            <a:ext cx="1814337" cy="2478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4" descr="Cash - What is Money in Accounting, Finance and Economics?">
            <a:extLst>
              <a:ext uri="{FF2B5EF4-FFF2-40B4-BE49-F238E27FC236}">
                <a16:creationId xmlns:a16="http://schemas.microsoft.com/office/drawing/2014/main" id="{39A72814-E718-A304-03FA-0D568185735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52650" r="6914"/>
          <a:stretch/>
        </p:blipFill>
        <p:spPr bwMode="auto">
          <a:xfrm>
            <a:off x="6151636" y="3804178"/>
            <a:ext cx="1616237" cy="2478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Fam working out" descr="family health">
            <a:extLst>
              <a:ext uri="{FF2B5EF4-FFF2-40B4-BE49-F238E27FC236}">
                <a16:creationId xmlns:a16="http://schemas.microsoft.com/office/drawing/2014/main" id="{D32EC38E-9901-D7E6-B55F-5DCF4ED3E51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51198"/>
          <a:stretch/>
        </p:blipFill>
        <p:spPr bwMode="auto">
          <a:xfrm>
            <a:off x="8134898" y="3804178"/>
            <a:ext cx="1729421" cy="2439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Fam working out" descr="family health">
            <a:extLst>
              <a:ext uri="{FF2B5EF4-FFF2-40B4-BE49-F238E27FC236}">
                <a16:creationId xmlns:a16="http://schemas.microsoft.com/office/drawing/2014/main" id="{3DB1CCF3-14D0-503D-6E82-95B5CD65E4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0431"/>
          <a:stretch/>
        </p:blipFill>
        <p:spPr bwMode="auto">
          <a:xfrm>
            <a:off x="10230565" y="3804178"/>
            <a:ext cx="1756601" cy="2439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939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600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600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nodeType="withEffect">
                                  <p:stCondLst>
                                    <p:cond delay="600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nodeType="withEffect">
                                  <p:stCondLst>
                                    <p:cond delay="600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par>
                                <p:cTn id="17" presetID="10" presetClass="exit" presetSubtype="0" fill="hold" nodeType="withEffect">
                                  <p:stCondLst>
                                    <p:cond delay="600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0" presetClass="exit" presetSubtype="0" fill="hold" nodeType="withEffect">
                                  <p:stCondLst>
                                    <p:cond delay="6000"/>
                                  </p:stCondLst>
                                  <p:childTnLst>
                                    <p:animEffect transition="out" filter="fade">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childTnLst>
                          </p:cTn>
                        </p:par>
                        <p:par>
                          <p:cTn id="23" fill="hold">
                            <p:stCondLst>
                              <p:cond delay="65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D8B53FE6-165D-F302-84A6-F3673816BEB4}"/>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pPr algn="ctr" defTabSz="914377">
              <a:lnSpc>
                <a:spcPct val="90000"/>
              </a:lnSpc>
              <a:spcBef>
                <a:spcPct val="0"/>
              </a:spcBef>
              <a:spcAft>
                <a:spcPts val="600"/>
              </a:spcAft>
              <a:defRPr/>
            </a:pPr>
            <a:r>
              <a:rPr lang="en-US" sz="6000" b="1" dirty="0">
                <a:solidFill>
                  <a:prstClr val="white"/>
                </a:solidFill>
                <a:latin typeface="Calibri Light" panose="020F0302020204030204"/>
              </a:rPr>
              <a:t>Operational Changes </a:t>
            </a:r>
          </a:p>
        </p:txBody>
      </p:sp>
      <p:sp>
        <p:nvSpPr>
          <p:cNvPr id="6" name="Content Placeholder 4">
            <a:extLst>
              <a:ext uri="{FF2B5EF4-FFF2-40B4-BE49-F238E27FC236}">
                <a16:creationId xmlns:a16="http://schemas.microsoft.com/office/drawing/2014/main" id="{7C7C77B1-769B-75F5-9A69-4B0FB0A5E7C2}"/>
              </a:ext>
            </a:extLst>
          </p:cNvPr>
          <p:cNvSpPr>
            <a:spLocks noGrp="1"/>
          </p:cNvSpPr>
          <p:nvPr>
            <p:ph idx="1"/>
          </p:nvPr>
        </p:nvSpPr>
        <p:spPr>
          <a:xfrm>
            <a:off x="838200" y="1825625"/>
            <a:ext cx="10515600" cy="4351338"/>
          </a:xfrm>
        </p:spPr>
        <p:txBody>
          <a:bodyPr>
            <a:normAutofit/>
          </a:bodyPr>
          <a:lstStyle/>
          <a:p>
            <a:pPr marL="0" indent="0">
              <a:buNone/>
            </a:pPr>
            <a:r>
              <a:rPr lang="en-US" sz="3200" b="0" i="0" dirty="0">
                <a:solidFill>
                  <a:schemeClr val="bg1"/>
                </a:solidFill>
                <a:effectLst/>
              </a:rPr>
              <a:t>Operational changes are some of the roughest for your employees because they never quite know what to expect</a:t>
            </a:r>
            <a:r>
              <a:rPr lang="en-US" sz="3200" b="0" i="0" dirty="0">
                <a:solidFill>
                  <a:schemeClr val="bg1"/>
                </a:solidFill>
                <a:effectLst/>
                <a:latin typeface="+mj-lt"/>
              </a:rPr>
              <a:t>.</a:t>
            </a:r>
          </a:p>
          <a:p>
            <a:pPr marL="0" indent="0">
              <a:buNone/>
            </a:pPr>
            <a:r>
              <a:rPr lang="en-US" sz="3200" i="0" dirty="0">
                <a:solidFill>
                  <a:schemeClr val="bg1"/>
                </a:solidFill>
                <a:effectLst/>
              </a:rPr>
              <a:t>Common examples </a:t>
            </a:r>
            <a:r>
              <a:rPr lang="en-US" sz="3200" dirty="0">
                <a:solidFill>
                  <a:schemeClr val="bg1"/>
                </a:solidFill>
              </a:rPr>
              <a:t>w</a:t>
            </a:r>
            <a:r>
              <a:rPr lang="en-US" sz="3200" i="0" dirty="0">
                <a:solidFill>
                  <a:schemeClr val="bg1"/>
                </a:solidFill>
                <a:effectLst/>
              </a:rPr>
              <a:t>hen </a:t>
            </a:r>
            <a:r>
              <a:rPr lang="en-US" sz="3200" dirty="0">
                <a:solidFill>
                  <a:schemeClr val="bg1"/>
                </a:solidFill>
              </a:rPr>
              <a:t>c</a:t>
            </a:r>
            <a:r>
              <a:rPr lang="en-US" sz="3200" i="0" dirty="0">
                <a:solidFill>
                  <a:schemeClr val="bg1"/>
                </a:solidFill>
                <a:effectLst/>
              </a:rPr>
              <a:t>hange </a:t>
            </a:r>
            <a:r>
              <a:rPr lang="en-US" sz="3200" dirty="0">
                <a:solidFill>
                  <a:schemeClr val="bg1"/>
                </a:solidFill>
              </a:rPr>
              <a:t>m</a:t>
            </a:r>
            <a:r>
              <a:rPr lang="en-US" sz="3200" i="0" dirty="0">
                <a:solidFill>
                  <a:schemeClr val="bg1"/>
                </a:solidFill>
                <a:effectLst/>
              </a:rPr>
              <a:t>anagement </a:t>
            </a:r>
            <a:r>
              <a:rPr lang="en-US" sz="3200" dirty="0">
                <a:solidFill>
                  <a:schemeClr val="bg1"/>
                </a:solidFill>
              </a:rPr>
              <a:t>i</a:t>
            </a:r>
            <a:r>
              <a:rPr lang="en-US" sz="3200" i="0" dirty="0">
                <a:solidFill>
                  <a:schemeClr val="bg1"/>
                </a:solidFill>
                <a:effectLst/>
              </a:rPr>
              <a:t>s </a:t>
            </a:r>
            <a:r>
              <a:rPr lang="en-US" sz="3200" dirty="0">
                <a:solidFill>
                  <a:schemeClr val="bg1"/>
                </a:solidFill>
              </a:rPr>
              <a:t>n</a:t>
            </a:r>
            <a:r>
              <a:rPr lang="en-US" sz="3200" i="0" dirty="0">
                <a:solidFill>
                  <a:schemeClr val="bg1"/>
                </a:solidFill>
                <a:effectLst/>
              </a:rPr>
              <a:t>eeded:</a:t>
            </a:r>
            <a:endParaRPr lang="en-US" sz="3200" dirty="0">
              <a:solidFill>
                <a:schemeClr val="bg1"/>
              </a:solidFill>
            </a:endParaRPr>
          </a:p>
          <a:p>
            <a:pPr lvl="1"/>
            <a:r>
              <a:rPr lang="en-US" sz="2800" b="0" i="0" dirty="0">
                <a:solidFill>
                  <a:schemeClr val="bg1"/>
                </a:solidFill>
                <a:effectLst/>
              </a:rPr>
              <a:t>Times of a crisis</a:t>
            </a:r>
          </a:p>
          <a:p>
            <a:pPr lvl="1"/>
            <a:r>
              <a:rPr lang="en-US" sz="2800" b="0" i="0" dirty="0">
                <a:solidFill>
                  <a:schemeClr val="bg1"/>
                </a:solidFill>
                <a:effectLst/>
              </a:rPr>
              <a:t>Change in leadership</a:t>
            </a:r>
          </a:p>
          <a:p>
            <a:pPr lvl="1"/>
            <a:r>
              <a:rPr lang="en-US" sz="2800" b="0" i="0" dirty="0">
                <a:solidFill>
                  <a:schemeClr val="bg1"/>
                </a:solidFill>
                <a:effectLst/>
              </a:rPr>
              <a:t>Change in organizational culture</a:t>
            </a:r>
          </a:p>
          <a:p>
            <a:pPr lvl="1"/>
            <a:r>
              <a:rPr lang="en-US" sz="2800" b="0" i="0" dirty="0">
                <a:solidFill>
                  <a:schemeClr val="bg1"/>
                </a:solidFill>
                <a:effectLst/>
              </a:rPr>
              <a:t>Implementation of new equipment and technology</a:t>
            </a:r>
            <a:endParaRPr lang="en-US" sz="2800" dirty="0">
              <a:solidFill>
                <a:schemeClr val="bg1"/>
              </a:solidFill>
            </a:endParaRPr>
          </a:p>
          <a:p>
            <a:pPr lvl="1"/>
            <a:r>
              <a:rPr lang="en-US" sz="2800" dirty="0">
                <a:solidFill>
                  <a:schemeClr val="bg1"/>
                </a:solidFill>
              </a:rPr>
              <a:t>Changes within our meal programs</a:t>
            </a:r>
          </a:p>
        </p:txBody>
      </p:sp>
    </p:spTree>
    <p:custDataLst>
      <p:tags r:id="rId1"/>
    </p:custDataLst>
    <p:extLst>
      <p:ext uri="{BB962C8B-B14F-4D97-AF65-F5344CB8AC3E}">
        <p14:creationId xmlns:p14="http://schemas.microsoft.com/office/powerpoint/2010/main" val="14949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81D16B-FA62-A579-919C-A9022D72084B}"/>
              </a:ext>
            </a:extLst>
          </p:cNvPr>
          <p:cNvSpPr>
            <a:spLocks noGrp="1"/>
          </p:cNvSpPr>
          <p:nvPr>
            <p:ph type="title"/>
          </p:nvPr>
        </p:nvSpPr>
        <p:spPr>
          <a:xfrm>
            <a:off x="0" y="458214"/>
            <a:ext cx="12192000" cy="1135737"/>
          </a:xfrm>
          <a:ln>
            <a:noFill/>
          </a:ln>
        </p:spPr>
        <p:txBody>
          <a:bodyPr vert="horz" lIns="91440" tIns="45720" rIns="91440" bIns="45720" rtlCol="0" anchor="ctr">
            <a:noAutofit/>
          </a:bodyPr>
          <a:lstStyle/>
          <a:p>
            <a:r>
              <a:rPr lang="en-US" sz="6600" b="1" kern="1200" dirty="0">
                <a:solidFill>
                  <a:schemeClr val="bg1">
                    <a:lumMod val="95000"/>
                  </a:schemeClr>
                </a:solidFill>
                <a:latin typeface="+mj-lt"/>
                <a:ea typeface="+mj-ea"/>
                <a:cs typeface="+mj-cs"/>
              </a:rPr>
              <a:t> </a:t>
            </a:r>
            <a:r>
              <a:rPr lang="en-US" sz="6600" b="1" dirty="0">
                <a:solidFill>
                  <a:schemeClr val="bg1">
                    <a:lumMod val="95000"/>
                  </a:schemeClr>
                </a:solidFill>
              </a:rPr>
              <a:t>	</a:t>
            </a:r>
            <a:r>
              <a:rPr lang="en-US" sz="6600" b="1" kern="1200" dirty="0">
                <a:solidFill>
                  <a:schemeClr val="bg1">
                    <a:lumMod val="95000"/>
                  </a:schemeClr>
                </a:solidFill>
                <a:latin typeface="+mj-lt"/>
                <a:ea typeface="+mj-ea"/>
                <a:cs typeface="+mj-cs"/>
              </a:rPr>
              <a:t>Activity 3</a:t>
            </a:r>
          </a:p>
        </p:txBody>
      </p:sp>
      <p:sp>
        <p:nvSpPr>
          <p:cNvPr id="6" name="Content Placeholder 2">
            <a:extLst>
              <a:ext uri="{FF2B5EF4-FFF2-40B4-BE49-F238E27FC236}">
                <a16:creationId xmlns:a16="http://schemas.microsoft.com/office/drawing/2014/main" id="{B92CA13E-055A-FE86-FB17-F68DF5E3B456}"/>
              </a:ext>
            </a:extLst>
          </p:cNvPr>
          <p:cNvSpPr txBox="1">
            <a:spLocks/>
          </p:cNvSpPr>
          <p:nvPr/>
        </p:nvSpPr>
        <p:spPr>
          <a:xfrm>
            <a:off x="1" y="5418025"/>
            <a:ext cx="12192000" cy="128015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a:solidFill>
              <a:schemeClr val="bg1"/>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D7D31"/>
              </a:buClr>
              <a:buSzTx/>
              <a:buFont typeface="Arial" panose="020B0604020202020204" pitchFamily="34" charset="0"/>
              <a:buNone/>
              <a:tabLst/>
              <a:defRPr/>
            </a:pPr>
            <a:r>
              <a:rPr kumimoji="0" lang="en-US" sz="5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How does change make you feel?</a:t>
            </a:r>
          </a:p>
        </p:txBody>
      </p:sp>
      <p:pic>
        <p:nvPicPr>
          <p:cNvPr id="2054" name="Picture 6" descr="Emotional regulation: Emotions as indicators and not dictators - RWA  Psychology - Psychologist in Beecroft &amp; Hornsby Shire">
            <a:extLst>
              <a:ext uri="{FF2B5EF4-FFF2-40B4-BE49-F238E27FC236}">
                <a16:creationId xmlns:a16="http://schemas.microsoft.com/office/drawing/2014/main" id="{4F51E173-248E-F1BF-1A50-61457835669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85" t="305" r="-1" b="-1"/>
          <a:stretch/>
        </p:blipFill>
        <p:spPr bwMode="auto">
          <a:xfrm>
            <a:off x="798093" y="2025639"/>
            <a:ext cx="5297907" cy="3097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oup 7">
            <a:extLst>
              <a:ext uri="{FF2B5EF4-FFF2-40B4-BE49-F238E27FC236}">
                <a16:creationId xmlns:a16="http://schemas.microsoft.com/office/drawing/2014/main" id="{5DACB0EF-5FA3-0F5A-A5F7-4B747BF325C0}"/>
              </a:ext>
            </a:extLst>
          </p:cNvPr>
          <p:cNvGrpSpPr/>
          <p:nvPr/>
        </p:nvGrpSpPr>
        <p:grpSpPr>
          <a:xfrm>
            <a:off x="7192369" y="228060"/>
            <a:ext cx="3957851" cy="4963631"/>
            <a:chOff x="8963025" y="2867337"/>
            <a:chExt cx="2759101" cy="3657821"/>
          </a:xfrm>
        </p:grpSpPr>
        <p:sp>
          <p:nvSpPr>
            <p:cNvPr id="9" name="Rectangle 8">
              <a:extLst>
                <a:ext uri="{FF2B5EF4-FFF2-40B4-BE49-F238E27FC236}">
                  <a16:creationId xmlns:a16="http://schemas.microsoft.com/office/drawing/2014/main" id="{F91E64A1-2960-73D7-88F9-125FCB311F6F}"/>
                </a:ext>
              </a:extLst>
            </p:cNvPr>
            <p:cNvSpPr/>
            <p:nvPr/>
          </p:nvSpPr>
          <p:spPr>
            <a:xfrm>
              <a:off x="8963025" y="2867337"/>
              <a:ext cx="2759101" cy="36578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14B0E33-4F02-8F8B-5DB2-7F27031F56B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36016" t="10036" r="30700" b="6267"/>
            <a:stretch/>
          </p:blipFill>
          <p:spPr>
            <a:xfrm>
              <a:off x="9067799" y="2982073"/>
              <a:ext cx="2571255" cy="3452261"/>
            </a:xfrm>
            <a:prstGeom prst="rect">
              <a:avLst/>
            </a:prstGeom>
            <a:ln>
              <a:solidFill>
                <a:srgbClr val="002060"/>
              </a:solidFill>
            </a:ln>
          </p:spPr>
        </p:pic>
      </p:grpSp>
      <p:pic>
        <p:nvPicPr>
          <p:cNvPr id="7" name="3 Minute Countdown timer (Minimal)">
            <a:hlinkClick r:id="" action="ppaction://media"/>
            <a:extLst>
              <a:ext uri="{FF2B5EF4-FFF2-40B4-BE49-F238E27FC236}">
                <a16:creationId xmlns:a16="http://schemas.microsoft.com/office/drawing/2014/main" id="{3C496C82-9D7E-539E-AE4D-9CB5C4A6270B}"/>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10900" t="16446" r="13269" b="19439"/>
          <a:stretch/>
        </p:blipFill>
        <p:spPr>
          <a:xfrm>
            <a:off x="9631100" y="5502265"/>
            <a:ext cx="2438400" cy="1135737"/>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B48DD614-959B-C518-DE12-6CDAD26D16A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36016" t="74400" r="30700" b="6267"/>
          <a:stretch/>
        </p:blipFill>
        <p:spPr>
          <a:xfrm>
            <a:off x="7342664" y="3986306"/>
            <a:ext cx="3688391" cy="1082138"/>
          </a:xfrm>
          <a:prstGeom prst="rect">
            <a:avLst/>
          </a:prstGeom>
          <a:ln>
            <a:noFill/>
          </a:ln>
        </p:spPr>
      </p:pic>
    </p:spTree>
    <p:custDataLst>
      <p:tags r:id="rId1"/>
    </p:custDataLst>
    <p:extLst>
      <p:ext uri="{BB962C8B-B14F-4D97-AF65-F5344CB8AC3E}">
        <p14:creationId xmlns:p14="http://schemas.microsoft.com/office/powerpoint/2010/main" val="251781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par>
                          <p:cTn id="18" fill="hold">
                            <p:stCondLst>
                              <p:cond delay="1000"/>
                            </p:stCondLst>
                            <p:childTnLst>
                              <p:par>
                                <p:cTn id="19" presetID="1" presetClass="mediacall" presetSubtype="0" fill="hold" nodeType="afterEffect">
                                  <p:stCondLst>
                                    <p:cond delay="0"/>
                                  </p:stCondLst>
                                  <p:childTnLst>
                                    <p:cmd type="call" cmd="playFrom(0.0)">
                                      <p:cBhvr>
                                        <p:cTn id="20" dur="1800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7"/>
                                        </p:tgtEl>
                                      </p:cBhvr>
                                    </p:cmd>
                                  </p:childTnLst>
                                </p:cTn>
                              </p:par>
                            </p:childTnLst>
                          </p:cTn>
                        </p:par>
                      </p:childTnLst>
                    </p:cTn>
                  </p:par>
                </p:childTnLst>
              </p:cTn>
              <p:nextCondLst>
                <p:cond evt="onClick" delay="0">
                  <p:tgtEl>
                    <p:spTgt spid="7"/>
                  </p:tgtEl>
                </p:cond>
              </p:nextCondLst>
            </p:seq>
            <p:video>
              <p:cMediaNode vol="80000">
                <p:cTn id="26" fill="hold" display="0">
                  <p:stCondLst>
                    <p:cond delay="indefinite"/>
                  </p:stCondLst>
                </p:cTn>
                <p:tgtEl>
                  <p:spTgt spid="7"/>
                </p:tgtEl>
              </p:cMediaNode>
            </p:video>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15F8B8-AE21-8224-8328-25BD4B83F4E2}"/>
              </a:ext>
            </a:extLst>
          </p:cNvPr>
          <p:cNvSpPr txBox="1"/>
          <p:nvPr/>
        </p:nvSpPr>
        <p:spPr>
          <a:xfrm>
            <a:off x="0" y="689968"/>
            <a:ext cx="121920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1" u="none" strike="noStrike" kern="1200" cap="none" spc="0" normalizeH="0" baseline="0" noProof="0" dirty="0">
                <a:ln w="0"/>
                <a:solidFill>
                  <a:prstClr val="white"/>
                </a:solidFill>
                <a:effectLst>
                  <a:innerShdw blurRad="63500" dist="50800" dir="8100000">
                    <a:prstClr val="black">
                      <a:alpha val="50000"/>
                    </a:prstClr>
                  </a:innerShdw>
                </a:effectLst>
                <a:uLnTx/>
                <a:uFillTx/>
                <a:latin typeface="Amasis MT Pro Black" panose="02040A04050005020304" pitchFamily="18" charset="0"/>
                <a:ea typeface="+mn-ea"/>
                <a:cs typeface="+mn-cs"/>
              </a:rPr>
              <a:t>Stages Of Change</a:t>
            </a: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C63FBC3-35E9-6DB6-B278-66C72A0A4E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0871" y="2398468"/>
            <a:ext cx="5738069" cy="4219363"/>
          </a:xfrm>
          <a:prstGeom prst="rect">
            <a:avLst/>
          </a:prstGeom>
        </p:spPr>
      </p:pic>
    </p:spTree>
    <p:extLst>
      <p:ext uri="{BB962C8B-B14F-4D97-AF65-F5344CB8AC3E}">
        <p14:creationId xmlns:p14="http://schemas.microsoft.com/office/powerpoint/2010/main" val="57669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44B3412-99C6-5C5E-B1AC-CBEB7EE42649}"/>
              </a:ext>
            </a:extLst>
          </p:cNvPr>
          <p:cNvSpPr txBox="1"/>
          <p:nvPr/>
        </p:nvSpPr>
        <p:spPr>
          <a:xfrm>
            <a:off x="12031" y="714180"/>
            <a:ext cx="12192000"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Stages Of Change</a:t>
            </a:r>
          </a:p>
        </p:txBody>
      </p:sp>
      <p:sp>
        <p:nvSpPr>
          <p:cNvPr id="15" name="TextBox 14">
            <a:extLst>
              <a:ext uri="{FF2B5EF4-FFF2-40B4-BE49-F238E27FC236}">
                <a16:creationId xmlns:a16="http://schemas.microsoft.com/office/drawing/2014/main" id="{D751F0F6-1279-36ED-68F8-4A7CFC046DA9}"/>
              </a:ext>
            </a:extLst>
          </p:cNvPr>
          <p:cNvSpPr txBox="1"/>
          <p:nvPr/>
        </p:nvSpPr>
        <p:spPr>
          <a:xfrm>
            <a:off x="621112" y="1613406"/>
            <a:ext cx="6500839"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When helping employees to navigate change at your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 Ask yourself,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prstClr val="white"/>
                </a:solidFill>
                <a:effectLst/>
                <a:uLnTx/>
                <a:uFillTx/>
                <a:latin typeface="Calibri" panose="020F0502020204030204"/>
                <a:ea typeface="+mn-ea"/>
                <a:cs typeface="+mn-cs"/>
              </a:rPr>
              <a:t>“ What stage is my employee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Once you have determined the stage, follow the appropriate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0BD2865B-FA01-FDEF-07E3-E11A0B3083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0217" y="1693705"/>
            <a:ext cx="6500838" cy="4780248"/>
          </a:xfrm>
          <a:prstGeom prst="rect">
            <a:avLst/>
          </a:prstGeom>
        </p:spPr>
      </p:pic>
    </p:spTree>
    <p:extLst>
      <p:ext uri="{BB962C8B-B14F-4D97-AF65-F5344CB8AC3E}">
        <p14:creationId xmlns:p14="http://schemas.microsoft.com/office/powerpoint/2010/main" val="2894425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13779D8-8AFF-4309-D536-47A53FB282CD}"/>
              </a:ext>
            </a:extLst>
          </p:cNvPr>
          <p:cNvSpPr/>
          <p:nvPr/>
        </p:nvSpPr>
        <p:spPr>
          <a:xfrm>
            <a:off x="7987398" y="5742384"/>
            <a:ext cx="4206240" cy="109728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rPr>
              <a:t>Blind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Unaware of the </a:t>
            </a:r>
            <a:r>
              <a:rPr lang="en-US" sz="2400" dirty="0">
                <a:solidFill>
                  <a:prstClr val="white"/>
                </a:solidFill>
                <a:latin typeface="Calibri" panose="020F0502020204030204"/>
              </a:rPr>
              <a:t>issue, procedure, or process.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F57099C-E10B-16E0-253E-D34B179E502B}"/>
              </a:ext>
            </a:extLst>
          </p:cNvPr>
          <p:cNvSpPr txBox="1"/>
          <p:nvPr/>
        </p:nvSpPr>
        <p:spPr>
          <a:xfrm>
            <a:off x="616565" y="1612427"/>
            <a:ext cx="1095313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At this stage, employee are generally unaware of the issue, procedure or process.  They do not have the tools to be successful.</a:t>
            </a:r>
            <a:r>
              <a:rPr kumimoji="0" lang="en-US" sz="3600" b="0" i="0" u="none" strike="noStrike" kern="1200" cap="none" spc="0" normalizeH="0" noProof="0" dirty="0">
                <a:ln>
                  <a:noFill/>
                </a:ln>
                <a:solidFill>
                  <a:prstClr val="white"/>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2" descr="Thinking GIFs - Get the best GIF on GIPHY">
            <a:extLst>
              <a:ext uri="{FF2B5EF4-FFF2-40B4-BE49-F238E27FC236}">
                <a16:creationId xmlns:a16="http://schemas.microsoft.com/office/drawing/2014/main" id="{FAA2DC8E-904A-07E9-52B7-BDE6D4809D8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0094" y="3011218"/>
            <a:ext cx="3970746" cy="39707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3F8D6E5-5B67-6F32-0322-B8353FF9DE07}"/>
              </a:ext>
            </a:extLst>
          </p:cNvPr>
          <p:cNvSpPr txBox="1"/>
          <p:nvPr/>
        </p:nvSpPr>
        <p:spPr>
          <a:xfrm>
            <a:off x="12031" y="714180"/>
            <a:ext cx="12192000"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Blind Stage </a:t>
            </a:r>
          </a:p>
        </p:txBody>
      </p:sp>
    </p:spTree>
    <p:extLst>
      <p:ext uri="{BB962C8B-B14F-4D97-AF65-F5344CB8AC3E}">
        <p14:creationId xmlns:p14="http://schemas.microsoft.com/office/powerpoint/2010/main" val="416570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1500"/>
                            </p:stCondLst>
                            <p:childTnLst>
                              <p:par>
                                <p:cTn id="14" presetID="10" presetClass="exit" presetSubtype="0" fill="hold" nodeType="afterEffect">
                                  <p:stCondLst>
                                    <p:cond delay="500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B3B9BC-BDDC-B02B-8C10-AB12472B0B8C}"/>
              </a:ext>
            </a:extLst>
          </p:cNvPr>
          <p:cNvSpPr txBox="1"/>
          <p:nvPr/>
        </p:nvSpPr>
        <p:spPr>
          <a:xfrm>
            <a:off x="621113" y="1613406"/>
            <a:ext cx="10085873"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During the Blind </a:t>
            </a:r>
            <a:r>
              <a:rPr lang="en-US" sz="3800" dirty="0">
                <a:solidFill>
                  <a:prstClr val="white"/>
                </a:solidFill>
                <a:latin typeface="Calibri" panose="020F0502020204030204"/>
              </a:rPr>
              <a:t>S</a:t>
            </a:r>
            <a:r>
              <a:rPr kumimoji="0" lang="en-US" sz="3800" b="0" i="0" u="none" strike="noStrike" kern="1200" cap="none" spc="0" normalizeH="0" baseline="0" noProof="0" dirty="0" err="1">
                <a:ln>
                  <a:noFill/>
                </a:ln>
                <a:solidFill>
                  <a:prstClr val="white"/>
                </a:solidFill>
                <a:effectLst/>
                <a:uLnTx/>
                <a:uFillTx/>
                <a:latin typeface="Calibri" panose="020F0502020204030204"/>
                <a:ea typeface="+mn-ea"/>
                <a:cs typeface="+mn-cs"/>
              </a:rPr>
              <a:t>tage</a:t>
            </a: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 provide information and instructions on how to execute the assigned task. </a:t>
            </a:r>
          </a:p>
          <a:p>
            <a:pPr marR="0" lvl="0"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Example: </a:t>
            </a:r>
          </a:p>
          <a:p>
            <a:pPr marR="0" lvl="0"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14400" lvl="1" indent="-457200">
              <a:buFont typeface="Arial" panose="020B0604020202020204" pitchFamily="34" charset="0"/>
              <a:buChar char="•"/>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Employees hired prior to BIC</a:t>
            </a:r>
          </a:p>
          <a:p>
            <a:pPr marL="914400" lvl="1" indent="-457200">
              <a:buFont typeface="Arial" panose="020B0604020202020204" pitchFamily="34" charset="0"/>
              <a:buChar char="•"/>
              <a:defRPr/>
            </a:pPr>
            <a:r>
              <a:rPr lang="en-US" sz="3000" dirty="0">
                <a:solidFill>
                  <a:prstClr val="white"/>
                </a:solidFill>
                <a:latin typeface="Calibri" panose="020F0502020204030204"/>
              </a:rPr>
              <a:t>Implementation of a new meal service</a:t>
            </a:r>
          </a:p>
          <a:p>
            <a:pPr marL="914400" lvl="1" indent="-457200">
              <a:buFont typeface="Arial" panose="020B0604020202020204" pitchFamily="34" charset="0"/>
              <a:buChar char="•"/>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Preparing a new recipe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233DA46-CD4F-7074-CFD1-94DA118B9481}"/>
              </a:ext>
            </a:extLst>
          </p:cNvPr>
          <p:cNvSpPr txBox="1"/>
          <p:nvPr/>
        </p:nvSpPr>
        <p:spPr>
          <a:xfrm>
            <a:off x="12031" y="714180"/>
            <a:ext cx="12192000"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Blind Stage </a:t>
            </a:r>
          </a:p>
        </p:txBody>
      </p:sp>
      <p:sp>
        <p:nvSpPr>
          <p:cNvPr id="2" name="TextBox 1">
            <a:extLst>
              <a:ext uri="{FF2B5EF4-FFF2-40B4-BE49-F238E27FC236}">
                <a16:creationId xmlns:a16="http://schemas.microsoft.com/office/drawing/2014/main" id="{03C40288-1975-A3A7-4EA3-8756A4EAC038}"/>
              </a:ext>
            </a:extLst>
          </p:cNvPr>
          <p:cNvSpPr txBox="1"/>
          <p:nvPr/>
        </p:nvSpPr>
        <p:spPr>
          <a:xfrm>
            <a:off x="604792" y="5340283"/>
            <a:ext cx="7794930" cy="1538883"/>
          </a:xfrm>
          <a:prstGeom prst="rect">
            <a:avLst/>
          </a:prstGeom>
          <a:noFill/>
        </p:spPr>
        <p:txBody>
          <a:bodyPr wrap="square" rtlCol="0">
            <a:spAutoFit/>
          </a:bodyPr>
          <a:lstStyle/>
          <a:p>
            <a:r>
              <a:rPr lang="en-US" sz="3800" dirty="0">
                <a:solidFill>
                  <a:prstClr val="white"/>
                </a:solidFill>
                <a:latin typeface="Calibri" panose="020F0502020204030204"/>
              </a:rPr>
              <a:t>Communicating daily with </a:t>
            </a: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employees will aide during the </a:t>
            </a:r>
            <a:r>
              <a:rPr kumimoji="0" lang="en-US" sz="3800" b="1" i="1" u="none" strike="noStrike" kern="1200" cap="none" spc="0" normalizeH="0" baseline="0" noProof="0" dirty="0">
                <a:ln>
                  <a:noFill/>
                </a:ln>
                <a:solidFill>
                  <a:prstClr val="white"/>
                </a:solidFill>
                <a:effectLst/>
                <a:uLnTx/>
                <a:uFillTx/>
                <a:latin typeface="Calibri" panose="020F0502020204030204"/>
                <a:ea typeface="+mn-ea"/>
                <a:cs typeface="+mn-cs"/>
              </a:rPr>
              <a:t>blind stage</a:t>
            </a:r>
            <a:r>
              <a:rPr kumimoji="0" lang="en-US" sz="3800" b="0" i="1" u="none" strike="noStrike" kern="1200" cap="none" spc="0" normalizeH="0" baseline="0" noProof="0" dirty="0">
                <a:ln>
                  <a:noFill/>
                </a:ln>
                <a:solidFill>
                  <a:prstClr val="white"/>
                </a:solidFill>
                <a:effectLst/>
                <a:uLnTx/>
                <a:uFillTx/>
                <a:latin typeface="Calibri" panose="020F0502020204030204"/>
                <a:ea typeface="+mn-ea"/>
                <a:cs typeface="+mn-cs"/>
              </a:rPr>
              <a:t>.</a:t>
            </a:r>
          </a:p>
          <a:p>
            <a:endParaRPr lang="en-US" dirty="0"/>
          </a:p>
        </p:txBody>
      </p:sp>
      <p:pic>
        <p:nvPicPr>
          <p:cNvPr id="7" name="Picture 6">
            <a:extLst>
              <a:ext uri="{FF2B5EF4-FFF2-40B4-BE49-F238E27FC236}">
                <a16:creationId xmlns:a16="http://schemas.microsoft.com/office/drawing/2014/main" id="{C7A75916-ECE9-B9E4-BCA5-555C885AB18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95" b="47731" l="51438" r="81473">
                        <a14:foregroundMark x1="51784" y1="7042" x2="52014" y2="13615"/>
                        <a14:foregroundMark x1="59033" y1="30986" x2="66398" y2="30673"/>
                        <a14:foregroundMark x1="66398" y1="30673" x2="66858" y2="30203"/>
                        <a14:foregroundMark x1="59264" y1="28638" x2="66858" y2="28326"/>
                        <a14:foregroundMark x1="81703" y1="31142" x2="81703" y2="31142"/>
                        <a14:foregroundMark x1="53970" y1="46009" x2="61105" y2="29421"/>
                        <a14:foregroundMark x1="51438" y1="47731" x2="55351" y2="28326"/>
                        <a14:foregroundMark x1="53970" y1="28638" x2="54200" y2="16432"/>
                        <a14:foregroundMark x1="59033" y1="18310" x2="66168" y2="24570"/>
                      </a14:backgroundRemoval>
                    </a14:imgEffect>
                  </a14:imgLayer>
                </a14:imgProps>
              </a:ext>
            </a:extLst>
          </a:blip>
          <a:srcRect l="49906" r="17383" b="50755"/>
          <a:stretch/>
        </p:blipFill>
        <p:spPr>
          <a:xfrm rot="312039">
            <a:off x="8928510" y="2826485"/>
            <a:ext cx="3113676" cy="3446928"/>
          </a:xfrm>
          <a:prstGeom prst="rect">
            <a:avLst/>
          </a:prstGeom>
        </p:spPr>
      </p:pic>
    </p:spTree>
    <p:extLst>
      <p:ext uri="{BB962C8B-B14F-4D97-AF65-F5344CB8AC3E}">
        <p14:creationId xmlns:p14="http://schemas.microsoft.com/office/powerpoint/2010/main" val="3804083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7A1DA002-D8F4-87D7-4776-BCB1C9CB0802}"/>
              </a:ext>
            </a:extLst>
          </p:cNvPr>
          <p:cNvSpPr/>
          <p:nvPr/>
        </p:nvSpPr>
        <p:spPr>
          <a:xfrm>
            <a:off x="8345421" y="2725072"/>
            <a:ext cx="2923846" cy="39421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E255FD1-6A65-0AAE-D7E4-68603697FE24}"/>
              </a:ext>
            </a:extLst>
          </p:cNvPr>
          <p:cNvSpPr/>
          <p:nvPr/>
        </p:nvSpPr>
        <p:spPr>
          <a:xfrm>
            <a:off x="940067" y="2725072"/>
            <a:ext cx="2923846" cy="39421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CEF5F14A-CBCA-D8B2-BE92-8C21D449BC47}"/>
              </a:ext>
            </a:extLst>
          </p:cNvPr>
          <p:cNvSpPr/>
          <p:nvPr/>
        </p:nvSpPr>
        <p:spPr>
          <a:xfrm>
            <a:off x="4642744" y="2725072"/>
            <a:ext cx="2923846" cy="39421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E30F392-1C8E-AA7E-C2FF-742CF27B844B}"/>
              </a:ext>
            </a:extLst>
          </p:cNvPr>
          <p:cNvSpPr txBox="1"/>
          <p:nvPr/>
        </p:nvSpPr>
        <p:spPr>
          <a:xfrm>
            <a:off x="1628627" y="2967296"/>
            <a:ext cx="2071813" cy="461665"/>
          </a:xfrm>
          <a:prstGeom prst="rect">
            <a:avLst/>
          </a:prstGeom>
          <a:noFill/>
        </p:spPr>
        <p:txBody>
          <a:bodyPr wrap="square">
            <a:spAutoFit/>
          </a:bodyPr>
          <a:lstStyle/>
          <a:p>
            <a:r>
              <a:rPr lang="en-US" sz="2400" b="1" dirty="0">
                <a:solidFill>
                  <a:schemeClr val="bg1"/>
                </a:solidFill>
              </a:rPr>
              <a:t>Acrophobia</a:t>
            </a:r>
          </a:p>
        </p:txBody>
      </p:sp>
      <p:sp>
        <p:nvSpPr>
          <p:cNvPr id="7" name="TextBox 6">
            <a:extLst>
              <a:ext uri="{FF2B5EF4-FFF2-40B4-BE49-F238E27FC236}">
                <a16:creationId xmlns:a16="http://schemas.microsoft.com/office/drawing/2014/main" id="{D1B8F37E-D695-2B45-066A-92528385F3C1}"/>
              </a:ext>
            </a:extLst>
          </p:cNvPr>
          <p:cNvSpPr txBox="1"/>
          <p:nvPr/>
        </p:nvSpPr>
        <p:spPr>
          <a:xfrm>
            <a:off x="1353591" y="5691938"/>
            <a:ext cx="2146325" cy="830997"/>
          </a:xfrm>
          <a:prstGeom prst="rect">
            <a:avLst/>
          </a:prstGeom>
          <a:noFill/>
        </p:spPr>
        <p:txBody>
          <a:bodyPr wrap="square">
            <a:spAutoFit/>
          </a:bodyPr>
          <a:lstStyle/>
          <a:p>
            <a:pPr algn="ctr"/>
            <a:r>
              <a:rPr lang="en-US" sz="2400" b="1" dirty="0">
                <a:solidFill>
                  <a:schemeClr val="bg1"/>
                </a:solidFill>
              </a:rPr>
              <a:t>Fear Of</a:t>
            </a:r>
          </a:p>
          <a:p>
            <a:pPr algn="ctr"/>
            <a:r>
              <a:rPr lang="en-US" sz="2400" b="1" dirty="0">
                <a:solidFill>
                  <a:schemeClr val="bg1"/>
                </a:solidFill>
              </a:rPr>
              <a:t> Heights </a:t>
            </a:r>
          </a:p>
        </p:txBody>
      </p:sp>
      <p:sp>
        <p:nvSpPr>
          <p:cNvPr id="9" name="TextBox 8">
            <a:extLst>
              <a:ext uri="{FF2B5EF4-FFF2-40B4-BE49-F238E27FC236}">
                <a16:creationId xmlns:a16="http://schemas.microsoft.com/office/drawing/2014/main" id="{C0DF78E0-EE98-8F2D-2497-D7C9E9E4EB8B}"/>
              </a:ext>
            </a:extLst>
          </p:cNvPr>
          <p:cNvSpPr txBox="1"/>
          <p:nvPr/>
        </p:nvSpPr>
        <p:spPr>
          <a:xfrm>
            <a:off x="5121666" y="2956016"/>
            <a:ext cx="1940754" cy="461665"/>
          </a:xfrm>
          <a:prstGeom prst="rect">
            <a:avLst/>
          </a:prstGeom>
          <a:noFill/>
        </p:spPr>
        <p:txBody>
          <a:bodyPr wrap="square">
            <a:spAutoFit/>
          </a:bodyPr>
          <a:lstStyle/>
          <a:p>
            <a:r>
              <a:rPr lang="en-US" sz="2400" b="1" dirty="0">
                <a:solidFill>
                  <a:schemeClr val="bg1"/>
                </a:solidFill>
              </a:rPr>
              <a:t>Coulrophobia</a:t>
            </a:r>
          </a:p>
        </p:txBody>
      </p:sp>
      <p:sp>
        <p:nvSpPr>
          <p:cNvPr id="11" name="TextBox 10">
            <a:extLst>
              <a:ext uri="{FF2B5EF4-FFF2-40B4-BE49-F238E27FC236}">
                <a16:creationId xmlns:a16="http://schemas.microsoft.com/office/drawing/2014/main" id="{87C1CB06-9FEF-5D7E-B975-FCCD8149D12D}"/>
              </a:ext>
            </a:extLst>
          </p:cNvPr>
          <p:cNvSpPr txBox="1"/>
          <p:nvPr/>
        </p:nvSpPr>
        <p:spPr>
          <a:xfrm>
            <a:off x="4948721" y="5691938"/>
            <a:ext cx="2250783" cy="830997"/>
          </a:xfrm>
          <a:prstGeom prst="rect">
            <a:avLst/>
          </a:prstGeom>
          <a:noFill/>
        </p:spPr>
        <p:txBody>
          <a:bodyPr wrap="square">
            <a:spAutoFit/>
          </a:bodyPr>
          <a:lstStyle/>
          <a:p>
            <a:pPr algn="ctr"/>
            <a:r>
              <a:rPr lang="en-US" sz="2400" b="1" dirty="0">
                <a:solidFill>
                  <a:schemeClr val="bg1"/>
                </a:solidFill>
              </a:rPr>
              <a:t>Extreme Fear </a:t>
            </a:r>
          </a:p>
          <a:p>
            <a:pPr algn="ctr"/>
            <a:r>
              <a:rPr lang="en-US" sz="2400" b="1" dirty="0">
                <a:solidFill>
                  <a:schemeClr val="bg1"/>
                </a:solidFill>
              </a:rPr>
              <a:t>Of Clowns </a:t>
            </a:r>
          </a:p>
        </p:txBody>
      </p:sp>
      <p:sp>
        <p:nvSpPr>
          <p:cNvPr id="14" name="TextBox 13">
            <a:extLst>
              <a:ext uri="{FF2B5EF4-FFF2-40B4-BE49-F238E27FC236}">
                <a16:creationId xmlns:a16="http://schemas.microsoft.com/office/drawing/2014/main" id="{7212C0CA-346B-7893-1F8B-3CC15B54D679}"/>
              </a:ext>
            </a:extLst>
          </p:cNvPr>
          <p:cNvSpPr txBox="1"/>
          <p:nvPr/>
        </p:nvSpPr>
        <p:spPr>
          <a:xfrm>
            <a:off x="8888437" y="2967296"/>
            <a:ext cx="1837813" cy="461665"/>
          </a:xfrm>
          <a:prstGeom prst="rect">
            <a:avLst/>
          </a:prstGeom>
          <a:noFill/>
        </p:spPr>
        <p:txBody>
          <a:bodyPr wrap="square">
            <a:spAutoFit/>
          </a:bodyPr>
          <a:lstStyle/>
          <a:p>
            <a:r>
              <a:rPr lang="en-US" sz="2400" b="1" dirty="0">
                <a:solidFill>
                  <a:schemeClr val="bg1"/>
                </a:solidFill>
              </a:rPr>
              <a:t>Nomophobia</a:t>
            </a:r>
          </a:p>
        </p:txBody>
      </p:sp>
      <p:sp>
        <p:nvSpPr>
          <p:cNvPr id="16" name="TextBox 15">
            <a:extLst>
              <a:ext uri="{FF2B5EF4-FFF2-40B4-BE49-F238E27FC236}">
                <a16:creationId xmlns:a16="http://schemas.microsoft.com/office/drawing/2014/main" id="{D1EC3896-5A0A-C7A9-8C05-5827A78B1F71}"/>
              </a:ext>
            </a:extLst>
          </p:cNvPr>
          <p:cNvSpPr txBox="1"/>
          <p:nvPr/>
        </p:nvSpPr>
        <p:spPr>
          <a:xfrm>
            <a:off x="8521230" y="5691938"/>
            <a:ext cx="2576208" cy="830997"/>
          </a:xfrm>
          <a:prstGeom prst="rect">
            <a:avLst/>
          </a:prstGeom>
          <a:noFill/>
        </p:spPr>
        <p:txBody>
          <a:bodyPr wrap="square">
            <a:spAutoFit/>
          </a:bodyPr>
          <a:lstStyle/>
          <a:p>
            <a:pPr algn="ctr"/>
            <a:r>
              <a:rPr lang="en-US" sz="2400" b="1" dirty="0">
                <a:solidFill>
                  <a:schemeClr val="bg1"/>
                </a:solidFill>
              </a:rPr>
              <a:t>D</a:t>
            </a:r>
            <a:r>
              <a:rPr lang="en-US" sz="2400" b="1" i="0" dirty="0">
                <a:solidFill>
                  <a:schemeClr val="bg1"/>
                </a:solidFill>
                <a:effectLst/>
              </a:rPr>
              <a:t>etached </a:t>
            </a:r>
            <a:r>
              <a:rPr lang="en-US" sz="2400" b="1" dirty="0">
                <a:solidFill>
                  <a:schemeClr val="bg1"/>
                </a:solidFill>
              </a:rPr>
              <a:t>F</a:t>
            </a:r>
            <a:r>
              <a:rPr lang="en-US" sz="2400" b="1" i="0" dirty="0">
                <a:solidFill>
                  <a:schemeClr val="bg1"/>
                </a:solidFill>
                <a:effectLst/>
              </a:rPr>
              <a:t>rom </a:t>
            </a:r>
            <a:r>
              <a:rPr lang="en-US" sz="2400" b="1" dirty="0">
                <a:solidFill>
                  <a:schemeClr val="bg1"/>
                </a:solidFill>
              </a:rPr>
              <a:t>M</a:t>
            </a:r>
            <a:r>
              <a:rPr lang="en-US" sz="2400" b="1" i="0" dirty="0">
                <a:solidFill>
                  <a:schemeClr val="bg1"/>
                </a:solidFill>
                <a:effectLst/>
              </a:rPr>
              <a:t>obile </a:t>
            </a:r>
            <a:r>
              <a:rPr lang="en-US" sz="2400" b="1" dirty="0">
                <a:solidFill>
                  <a:schemeClr val="bg1"/>
                </a:solidFill>
              </a:rPr>
              <a:t>P</a:t>
            </a:r>
            <a:r>
              <a:rPr lang="en-US" sz="2400" b="1" i="0" dirty="0">
                <a:solidFill>
                  <a:schemeClr val="bg1"/>
                </a:solidFill>
                <a:effectLst/>
              </a:rPr>
              <a:t>hone</a:t>
            </a:r>
            <a:endParaRPr lang="en-US" sz="2400" dirty="0">
              <a:solidFill>
                <a:schemeClr val="bg1"/>
              </a:solidFill>
            </a:endParaRPr>
          </a:p>
        </p:txBody>
      </p:sp>
      <p:pic>
        <p:nvPicPr>
          <p:cNvPr id="1028" name="Picture 4" descr="15 Funny Clown Pictures to cheer you up | Clown schminken kind, Clown  gesicht malen, Halloween clown">
            <a:extLst>
              <a:ext uri="{FF2B5EF4-FFF2-40B4-BE49-F238E27FC236}">
                <a16:creationId xmlns:a16="http://schemas.microsoft.com/office/drawing/2014/main" id="{24C2EB98-61E3-80FA-004B-AAB3C9F895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49694" y="3664276"/>
            <a:ext cx="1309945" cy="19567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Nomophobia: the irrational fear of being without a mobile phone - Iberdrola  - Iberdrola">
            <a:extLst>
              <a:ext uri="{FF2B5EF4-FFF2-40B4-BE49-F238E27FC236}">
                <a16:creationId xmlns:a16="http://schemas.microsoft.com/office/drawing/2014/main" id="{EF1D722B-0404-1AED-3E26-9CE32360410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42709" y="3626269"/>
            <a:ext cx="2576208" cy="1792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Looking Down on Tall Buildings | New York City | Jadydangel | Flickr">
            <a:extLst>
              <a:ext uri="{FF2B5EF4-FFF2-40B4-BE49-F238E27FC236}">
                <a16:creationId xmlns:a16="http://schemas.microsoft.com/office/drawing/2014/main" id="{93D907A7-8AE9-B526-8487-73D9987655A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51666" y="3669665"/>
            <a:ext cx="2548776" cy="1782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37B27673-0EED-9F2B-EF75-6809CCF9A74A}"/>
              </a:ext>
            </a:extLst>
          </p:cNvPr>
          <p:cNvSpPr txBox="1"/>
          <p:nvPr/>
        </p:nvSpPr>
        <p:spPr>
          <a:xfrm>
            <a:off x="4517412" y="518352"/>
            <a:ext cx="3151778" cy="744836"/>
          </a:xfrm>
          <a:prstGeom prst="rect">
            <a:avLst/>
          </a:prstGeom>
        </p:spPr>
        <p:txBody>
          <a:bodyPr vert="horz" lIns="91440" tIns="45720" rIns="91440" bIns="45720" rtlCol="0" anchor="ctr">
            <a:noAutofit/>
          </a:bodyPr>
          <a:lstStyle/>
          <a:p>
            <a:pPr marL="457200" marR="0" lvl="0" indent="0" algn="l" defTabSz="914400" rtl="0" eaLnBrk="1" fontAlgn="auto" latinLnBrk="0" hangingPunct="1">
              <a:lnSpc>
                <a:spcPct val="100000"/>
              </a:lnSpc>
              <a:spcBef>
                <a:spcPts val="0"/>
              </a:spcBef>
              <a:spcAft>
                <a:spcPts val="600"/>
              </a:spcAft>
              <a:buClrTx/>
              <a:buSzTx/>
              <a:buNone/>
              <a:tabLst/>
              <a:defRPr/>
            </a:pPr>
            <a:r>
              <a:rPr lang="en-US" sz="6000" b="1" dirty="0">
                <a:solidFill>
                  <a:prstClr val="white"/>
                </a:solidFill>
                <a:latin typeface="+mj-lt"/>
              </a:rPr>
              <a:t>P</a:t>
            </a:r>
            <a:r>
              <a:rPr kumimoji="0" lang="en-US" sz="6000" b="1" i="0" u="none" strike="noStrike" kern="1200" cap="none" spc="0" normalizeH="0" baseline="0" noProof="0" dirty="0">
                <a:ln>
                  <a:noFill/>
                </a:ln>
                <a:solidFill>
                  <a:prstClr val="white"/>
                </a:solidFill>
                <a:effectLst/>
                <a:uLnTx/>
                <a:uFillTx/>
                <a:latin typeface="+mj-lt"/>
                <a:ea typeface="+mn-ea"/>
                <a:cs typeface="+mn-cs"/>
              </a:rPr>
              <a:t>hobias</a:t>
            </a:r>
          </a:p>
        </p:txBody>
      </p:sp>
      <p:sp>
        <p:nvSpPr>
          <p:cNvPr id="3" name="TextBox 2">
            <a:extLst>
              <a:ext uri="{FF2B5EF4-FFF2-40B4-BE49-F238E27FC236}">
                <a16:creationId xmlns:a16="http://schemas.microsoft.com/office/drawing/2014/main" id="{CA43217D-B483-48D8-B6E2-281E304F306B}"/>
              </a:ext>
            </a:extLst>
          </p:cNvPr>
          <p:cNvSpPr txBox="1"/>
          <p:nvPr/>
        </p:nvSpPr>
        <p:spPr>
          <a:xfrm>
            <a:off x="0" y="1355111"/>
            <a:ext cx="12192000" cy="1323439"/>
          </a:xfrm>
          <a:prstGeom prst="rect">
            <a:avLst/>
          </a:prstGeom>
          <a:noFill/>
        </p:spPr>
        <p:txBody>
          <a:bodyPr wrap="square" rtlCol="0">
            <a:spAutoFit/>
          </a:bodyPr>
          <a:lstStyle/>
          <a:p>
            <a:pPr algn="ctr"/>
            <a:r>
              <a:rPr lang="en-US" sz="4000" dirty="0">
                <a:solidFill>
                  <a:schemeClr val="bg1"/>
                </a:solidFill>
              </a:rPr>
              <a:t>A phobia is an anxiety disorder defined by a persistent and excessive fear of an object or situation. </a:t>
            </a:r>
          </a:p>
        </p:txBody>
      </p:sp>
    </p:spTree>
    <p:extLst>
      <p:ext uri="{BB962C8B-B14F-4D97-AF65-F5344CB8AC3E}">
        <p14:creationId xmlns:p14="http://schemas.microsoft.com/office/powerpoint/2010/main" val="16973356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13779D8-8AFF-4309-D536-47A53FB282CD}"/>
              </a:ext>
            </a:extLst>
          </p:cNvPr>
          <p:cNvSpPr/>
          <p:nvPr/>
        </p:nvSpPr>
        <p:spPr>
          <a:xfrm>
            <a:off x="7987402" y="5742384"/>
            <a:ext cx="4206240" cy="109728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rPr>
              <a:t>Blind</a:t>
            </a:r>
            <a:endPar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Unaware of the problem  </a:t>
            </a:r>
          </a:p>
        </p:txBody>
      </p:sp>
      <p:sp>
        <p:nvSpPr>
          <p:cNvPr id="13" name="Rectangle 12">
            <a:extLst>
              <a:ext uri="{FF2B5EF4-FFF2-40B4-BE49-F238E27FC236}">
                <a16:creationId xmlns:a16="http://schemas.microsoft.com/office/drawing/2014/main" id="{88719122-584A-4BF6-B4CA-EED7E6AE77AC}"/>
              </a:ext>
            </a:extLst>
          </p:cNvPr>
          <p:cNvSpPr/>
          <p:nvPr/>
        </p:nvSpPr>
        <p:spPr>
          <a:xfrm>
            <a:off x="7987402" y="4631371"/>
            <a:ext cx="4206240" cy="109728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rPr>
              <a:t>Thinking</a:t>
            </a:r>
            <a:endPar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Aware of problem and desired behavior change</a:t>
            </a:r>
          </a:p>
        </p:txBody>
      </p:sp>
      <p:sp>
        <p:nvSpPr>
          <p:cNvPr id="11" name="TextBox 10">
            <a:extLst>
              <a:ext uri="{FF2B5EF4-FFF2-40B4-BE49-F238E27FC236}">
                <a16:creationId xmlns:a16="http://schemas.microsoft.com/office/drawing/2014/main" id="{3A10FCA7-93D4-73E0-62CD-A2BA01694B60}"/>
              </a:ext>
            </a:extLst>
          </p:cNvPr>
          <p:cNvSpPr txBox="1"/>
          <p:nvPr/>
        </p:nvSpPr>
        <p:spPr>
          <a:xfrm>
            <a:off x="621840" y="1612299"/>
            <a:ext cx="1003632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Employees are intending to start behavior change in the foreseeable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2" descr="Ideas! by Matt Kohn for A Cloud Guru on Dribbble">
            <a:extLst>
              <a:ext uri="{FF2B5EF4-FFF2-40B4-BE49-F238E27FC236}">
                <a16:creationId xmlns:a16="http://schemas.microsoft.com/office/drawing/2014/main" id="{C1B6FBA8-AE86-1DCA-35C3-F6903DADE7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50542" y="2869192"/>
            <a:ext cx="4699143" cy="35243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C9CCA5-10A9-9AED-853B-AE4F2E6B43D8}"/>
              </a:ext>
            </a:extLst>
          </p:cNvPr>
          <p:cNvSpPr txBox="1"/>
          <p:nvPr/>
        </p:nvSpPr>
        <p:spPr>
          <a:xfrm>
            <a:off x="12031" y="714180"/>
            <a:ext cx="12192000"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Thinking Stage</a:t>
            </a:r>
          </a:p>
        </p:txBody>
      </p:sp>
    </p:spTree>
    <p:extLst>
      <p:ext uri="{BB962C8B-B14F-4D97-AF65-F5344CB8AC3E}">
        <p14:creationId xmlns:p14="http://schemas.microsoft.com/office/powerpoint/2010/main" val="232653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xit" presetSubtype="0" fill="hold" nodeType="withEffect">
                                  <p:stCondLst>
                                    <p:cond delay="300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256066-40E0-852F-9B70-390D1CE35E3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811" b="87950" l="51208" r="83429">
                        <a14:foregroundMark x1="52474" y1="51330" x2="52474" y2="51330"/>
                        <a14:foregroundMark x1="82048" y1="38811" x2="82048" y2="38811"/>
                        <a14:foregroundMark x1="80552" y1="59155" x2="80552" y2="48983"/>
                        <a14:foregroundMark x1="80322" y1="41315" x2="80322" y2="47731"/>
                        <a14:foregroundMark x1="80898" y1="41628" x2="81358" y2="47731"/>
                        <a14:foregroundMark x1="81818" y1="39124" x2="81473" y2="49452"/>
                        <a14:foregroundMark x1="70081" y1="87950" x2="77560" y2="67293"/>
                        <a14:foregroundMark x1="74799" y1="87167" x2="80092" y2="60876"/>
                        <a14:foregroundMark x1="80092" y1="60876" x2="82278" y2="56338"/>
                        <a14:foregroundMark x1="80783" y1="69327" x2="81473" y2="50078"/>
                        <a14:foregroundMark x1="82048" y1="59937" x2="83544" y2="40063"/>
                        <a14:foregroundMark x1="76295" y1="39124" x2="82624" y2="39124"/>
                        <a14:foregroundMark x1="51208" y1="51330" x2="53510" y2="50704"/>
                      </a14:backgroundRemoval>
                    </a14:imgEffect>
                  </a14:imgLayer>
                </a14:imgProps>
              </a:ext>
            </a:extLst>
          </a:blip>
          <a:srcRect l="50280" t="34756" r="13832" b="11863"/>
          <a:stretch/>
        </p:blipFill>
        <p:spPr>
          <a:xfrm>
            <a:off x="8293395" y="3052504"/>
            <a:ext cx="3409135" cy="3728740"/>
          </a:xfrm>
          <a:prstGeom prst="rect">
            <a:avLst/>
          </a:prstGeom>
        </p:spPr>
      </p:pic>
      <p:sp>
        <p:nvSpPr>
          <p:cNvPr id="4" name="TextBox 3">
            <a:extLst>
              <a:ext uri="{FF2B5EF4-FFF2-40B4-BE49-F238E27FC236}">
                <a16:creationId xmlns:a16="http://schemas.microsoft.com/office/drawing/2014/main" id="{C649429B-EA72-3A42-A312-E0A5A1414242}"/>
              </a:ext>
            </a:extLst>
          </p:cNvPr>
          <p:cNvSpPr txBox="1"/>
          <p:nvPr/>
        </p:nvSpPr>
        <p:spPr>
          <a:xfrm>
            <a:off x="621113" y="1613406"/>
            <a:ext cx="9677919"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dirty="0">
                <a:solidFill>
                  <a:prstClr val="white"/>
                </a:solidFill>
                <a:latin typeface="Calibri" panose="020F0502020204030204"/>
              </a:rPr>
              <a:t>During this stage, </a:t>
            </a: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employees are considering to accept the change. Persuade and motivate them by showing the positives of the new changes. Provide supporting documents such 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14400" lvl="1" indent="-457200">
              <a:buFont typeface="Arial" panose="020B0604020202020204" pitchFamily="34" charset="0"/>
              <a:buChar char="•"/>
              <a:defRPr/>
            </a:pPr>
            <a:r>
              <a:rPr lang="en-US" sz="3000" dirty="0">
                <a:solidFill>
                  <a:prstClr val="white"/>
                </a:solidFill>
                <a:latin typeface="Calibri" panose="020F0502020204030204"/>
              </a:rPr>
              <a:t>Best practices and guidelines </a:t>
            </a:r>
            <a:endPar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14400" lvl="1" indent="-457200">
              <a:buFont typeface="Arial" panose="020B0604020202020204" pitchFamily="34" charset="0"/>
              <a:buChar char="•"/>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Training documents </a:t>
            </a:r>
          </a:p>
          <a:p>
            <a:pPr marL="914400" lvl="1" indent="-457200">
              <a:buFont typeface="Arial" panose="020B0604020202020204" pitchFamily="34" charset="0"/>
              <a:buChar char="•"/>
              <a:defRPr/>
            </a:pPr>
            <a:r>
              <a:rPr lang="en-US" sz="3000" dirty="0">
                <a:solidFill>
                  <a:prstClr val="white"/>
                </a:solidFill>
                <a:latin typeface="Calibri" panose="020F0502020204030204"/>
              </a:rPr>
              <a:t>Written </a:t>
            </a: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recipes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04218D8-C0AD-703B-0EC1-5CEB7187D629}"/>
              </a:ext>
            </a:extLst>
          </p:cNvPr>
          <p:cNvSpPr txBox="1"/>
          <p:nvPr/>
        </p:nvSpPr>
        <p:spPr>
          <a:xfrm>
            <a:off x="12031" y="714180"/>
            <a:ext cx="12192000"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Thinking Stage</a:t>
            </a:r>
          </a:p>
        </p:txBody>
      </p:sp>
      <p:sp>
        <p:nvSpPr>
          <p:cNvPr id="7" name="TextBox 6">
            <a:extLst>
              <a:ext uri="{FF2B5EF4-FFF2-40B4-BE49-F238E27FC236}">
                <a16:creationId xmlns:a16="http://schemas.microsoft.com/office/drawing/2014/main" id="{75C7261D-FF73-879D-98FA-6CFCC444C879}"/>
              </a:ext>
            </a:extLst>
          </p:cNvPr>
          <p:cNvSpPr txBox="1"/>
          <p:nvPr/>
        </p:nvSpPr>
        <p:spPr>
          <a:xfrm>
            <a:off x="621113" y="5604419"/>
            <a:ext cx="7672282" cy="1261884"/>
          </a:xfrm>
          <a:prstGeom prst="rect">
            <a:avLst/>
          </a:prstGeom>
          <a:noFill/>
        </p:spPr>
        <p:txBody>
          <a:bodyPr wrap="square">
            <a:spAutoFit/>
          </a:bodyPr>
          <a:lstStyle/>
          <a:p>
            <a:r>
              <a:rPr lang="en-US" sz="3800" dirty="0">
                <a:solidFill>
                  <a:prstClr val="white"/>
                </a:solidFill>
                <a:latin typeface="Calibri" panose="020F0502020204030204"/>
              </a:rPr>
              <a:t>Communicating with </a:t>
            </a: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employees will aide during the </a:t>
            </a:r>
            <a:r>
              <a:rPr lang="en-US" sz="3800" b="1" i="1" dirty="0">
                <a:solidFill>
                  <a:prstClr val="white"/>
                </a:solidFill>
                <a:latin typeface="Calibri" panose="020F0502020204030204"/>
              </a:rPr>
              <a:t>T</a:t>
            </a:r>
            <a:r>
              <a:rPr kumimoji="0" lang="en-US" sz="3800" b="1" i="1" u="none" strike="noStrike" kern="1200" cap="none" spc="0" normalizeH="0" baseline="0" noProof="0" dirty="0" err="1">
                <a:ln>
                  <a:noFill/>
                </a:ln>
                <a:solidFill>
                  <a:prstClr val="white"/>
                </a:solidFill>
                <a:effectLst/>
                <a:uLnTx/>
                <a:uFillTx/>
                <a:latin typeface="Calibri" panose="020F0502020204030204"/>
                <a:ea typeface="+mn-ea"/>
                <a:cs typeface="+mn-cs"/>
              </a:rPr>
              <a:t>hinking</a:t>
            </a:r>
            <a:r>
              <a:rPr kumimoji="0" lang="en-US" sz="3800" b="1" i="1" u="none" strike="noStrike" kern="1200" cap="none" spc="0" normalizeH="0" baseline="0" noProof="0" dirty="0">
                <a:ln>
                  <a:noFill/>
                </a:ln>
                <a:solidFill>
                  <a:prstClr val="white"/>
                </a:solidFill>
                <a:effectLst/>
                <a:uLnTx/>
                <a:uFillTx/>
                <a:latin typeface="Calibri" panose="020F0502020204030204"/>
                <a:ea typeface="+mn-ea"/>
                <a:cs typeface="+mn-cs"/>
              </a:rPr>
              <a:t> Stage</a:t>
            </a: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3752228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13779D8-8AFF-4309-D536-47A53FB282CD}"/>
              </a:ext>
            </a:extLst>
          </p:cNvPr>
          <p:cNvSpPr/>
          <p:nvPr/>
        </p:nvSpPr>
        <p:spPr>
          <a:xfrm>
            <a:off x="7975376" y="5742384"/>
            <a:ext cx="4206240" cy="109728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rPr>
              <a:t>Blind</a:t>
            </a:r>
            <a:endPar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Unaware of the problem  </a:t>
            </a:r>
          </a:p>
        </p:txBody>
      </p:sp>
      <p:sp>
        <p:nvSpPr>
          <p:cNvPr id="13" name="Rectangle 12">
            <a:extLst>
              <a:ext uri="{FF2B5EF4-FFF2-40B4-BE49-F238E27FC236}">
                <a16:creationId xmlns:a16="http://schemas.microsoft.com/office/drawing/2014/main" id="{88719122-584A-4BF6-B4CA-EED7E6AE77AC}"/>
              </a:ext>
            </a:extLst>
          </p:cNvPr>
          <p:cNvSpPr/>
          <p:nvPr/>
        </p:nvSpPr>
        <p:spPr>
          <a:xfrm>
            <a:off x="7975376" y="4631371"/>
            <a:ext cx="4206240" cy="109728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rPr>
              <a:t>Thinking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Aware of problem and desired behavior change</a:t>
            </a:r>
          </a:p>
        </p:txBody>
      </p:sp>
      <p:sp>
        <p:nvSpPr>
          <p:cNvPr id="14" name="Rectangle 13">
            <a:extLst>
              <a:ext uri="{FF2B5EF4-FFF2-40B4-BE49-F238E27FC236}">
                <a16:creationId xmlns:a16="http://schemas.microsoft.com/office/drawing/2014/main" id="{9CAA272D-36F3-0742-ACC0-7BFFF2C3CE0E}"/>
              </a:ext>
            </a:extLst>
          </p:cNvPr>
          <p:cNvSpPr/>
          <p:nvPr/>
        </p:nvSpPr>
        <p:spPr>
          <a:xfrm>
            <a:off x="7975376" y="3520358"/>
            <a:ext cx="4206240" cy="109728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rPr>
              <a:t>Preparation</a:t>
            </a:r>
            <a:r>
              <a:rPr kumimoji="0" lang="en-US" sz="2200" b="0" i="1"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Intends to take action </a:t>
            </a:r>
          </a:p>
        </p:txBody>
      </p:sp>
      <p:sp>
        <p:nvSpPr>
          <p:cNvPr id="11" name="TextBox 10">
            <a:extLst>
              <a:ext uri="{FF2B5EF4-FFF2-40B4-BE49-F238E27FC236}">
                <a16:creationId xmlns:a16="http://schemas.microsoft.com/office/drawing/2014/main" id="{A2DE0FEC-8A2F-8524-FAC5-0920E5D5FE68}"/>
              </a:ext>
            </a:extLst>
          </p:cNvPr>
          <p:cNvSpPr txBox="1"/>
          <p:nvPr/>
        </p:nvSpPr>
        <p:spPr>
          <a:xfrm>
            <a:off x="610411" y="1606420"/>
            <a:ext cx="10971989"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Employees start to take small steps towards</a:t>
            </a:r>
            <a:r>
              <a:rPr kumimoji="0" lang="en-US" sz="3600" b="0" i="0" u="none" strike="noStrike" kern="1200" cap="none" spc="0" normalizeH="0" noProof="0" dirty="0">
                <a:ln>
                  <a:noFill/>
                </a:ln>
                <a:solidFill>
                  <a:prstClr val="white">
                    <a:lumMod val="95000"/>
                  </a:prstClr>
                </a:solidFill>
                <a:effectLst/>
                <a:uLnTx/>
                <a:uFillTx/>
                <a:latin typeface="Calibri" panose="020F0502020204030204"/>
                <a:ea typeface="+mn-ea"/>
                <a:cs typeface="+mn-cs"/>
              </a:rPr>
              <a:t> implementing </a:t>
            </a:r>
            <a:r>
              <a:rPr kumimoji="0" lang="en-US" sz="36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the behavior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8" descr="This Week At The Athletic Barn--The Mental Side Of Hitting With Steve  Springer!">
            <a:extLst>
              <a:ext uri="{FF2B5EF4-FFF2-40B4-BE49-F238E27FC236}">
                <a16:creationId xmlns:a16="http://schemas.microsoft.com/office/drawing/2014/main" id="{EE09638C-FFB8-7A3C-3F76-724E58D4313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31473" y="2457439"/>
            <a:ext cx="4320398" cy="43203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D1D0C1C-8B8F-366F-E3D9-57A5AFB5499F}"/>
              </a:ext>
            </a:extLst>
          </p:cNvPr>
          <p:cNvSpPr txBox="1"/>
          <p:nvPr/>
        </p:nvSpPr>
        <p:spPr>
          <a:xfrm>
            <a:off x="12031" y="714180"/>
            <a:ext cx="12192000"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Preparation Stage</a:t>
            </a:r>
          </a:p>
        </p:txBody>
      </p:sp>
    </p:spTree>
    <p:extLst>
      <p:ext uri="{BB962C8B-B14F-4D97-AF65-F5344CB8AC3E}">
        <p14:creationId xmlns:p14="http://schemas.microsoft.com/office/powerpoint/2010/main" val="369813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0" presetClass="exit" presetSubtype="0" fill="hold" nodeType="withEffect">
                                  <p:stCondLst>
                                    <p:cond delay="3000"/>
                                  </p:stCondLst>
                                  <p:childTnLst>
                                    <p:animEffect transition="out" filter="fade">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256066-40E0-852F-9B70-390D1CE35E3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739" b="99218" l="31646" r="68815">
                        <a14:foregroundMark x1="40967" y1="68075" x2="53049" y2="68075"/>
                        <a14:foregroundMark x1="53049" y1="68075" x2="50518" y2="90610"/>
                        <a14:foregroundMark x1="50518" y1="90610" x2="41082" y2="81847"/>
                        <a14:foregroundMark x1="41082" y1="81847" x2="39471" y2="71362"/>
                        <a14:foregroundMark x1="39471" y1="71362" x2="42002" y2="69014"/>
                        <a14:foregroundMark x1="33832" y1="81847" x2="36018" y2="79030"/>
                        <a14:foregroundMark x1="32911" y1="87637" x2="53625" y2="92332"/>
                        <a14:foregroundMark x1="53625" y1="92332" x2="64097" y2="89671"/>
                        <a14:foregroundMark x1="39816" y1="99374" x2="49942" y2="68232"/>
                        <a14:foregroundMark x1="68239" y1="90923" x2="67434" y2="85915"/>
                        <a14:foregroundMark x1="62255" y1="95775" x2="50978" y2="72144"/>
                        <a14:foregroundMark x1="52014" y1="60407" x2="56617" y2="70579"/>
                        <a14:foregroundMark x1="58918" y1="80438" x2="63176" y2="87167"/>
                        <a14:foregroundMark x1="41887" y1="80438" x2="52474" y2="80282"/>
                        <a14:foregroundMark x1="49942" y1="53052" x2="48792" y2="57121"/>
                        <a14:foregroundMark x1="33257" y1="93740" x2="31646" y2="87637"/>
                        <a14:foregroundMark x1="34983" y1="79186" x2="46490" y2="84820"/>
                        <a14:foregroundMark x1="43153" y1="74335" x2="48216" y2="70892"/>
                        <a14:foregroundMark x1="46490" y1="65258" x2="52934" y2="61189"/>
                        <a14:foregroundMark x1="36824" y1="89984" x2="38320" y2="82003"/>
                        <a14:foregroundMark x1="37975" y1="89984" x2="53970" y2="82942"/>
                        <a14:foregroundMark x1="53970" y1="82942" x2="58918" y2="78404"/>
                        <a14:foregroundMark x1="52359" y1="92488" x2="56847" y2="83881"/>
                        <a14:foregroundMark x1="64672" y1="88106" x2="50978" y2="57590"/>
                        <a14:foregroundMark x1="45570" y1="61972" x2="45570" y2="61972"/>
                        <a14:foregroundMark x1="47296" y1="61659" x2="47296" y2="61659"/>
                        <a14:foregroundMark x1="50978" y1="54304" x2="50978" y2="54304"/>
                        <a14:foregroundMark x1="50058" y1="52739" x2="51208" y2="55556"/>
                        <a14:foregroundMark x1="32681" y1="95775" x2="32106" y2="85290"/>
                        <a14:foregroundMark x1="65823" y1="82473" x2="68815" y2="88106"/>
                      </a14:backgroundRemoval>
                    </a14:imgEffect>
                  </a14:imgLayer>
                </a14:imgProps>
              </a:ext>
            </a:extLst>
          </a:blip>
          <a:srcRect l="29906" t="50770" r="28972"/>
          <a:stretch/>
        </p:blipFill>
        <p:spPr>
          <a:xfrm>
            <a:off x="8033010" y="2318047"/>
            <a:ext cx="3971776" cy="3496434"/>
          </a:xfrm>
          <a:prstGeom prst="rect">
            <a:avLst/>
          </a:prstGeom>
        </p:spPr>
      </p:pic>
      <p:sp>
        <p:nvSpPr>
          <p:cNvPr id="4" name="TextBox 3">
            <a:extLst>
              <a:ext uri="{FF2B5EF4-FFF2-40B4-BE49-F238E27FC236}">
                <a16:creationId xmlns:a16="http://schemas.microsoft.com/office/drawing/2014/main" id="{DDE5E14C-3EC8-C04F-D48C-4C7844AD4469}"/>
              </a:ext>
            </a:extLst>
          </p:cNvPr>
          <p:cNvSpPr txBox="1"/>
          <p:nvPr/>
        </p:nvSpPr>
        <p:spPr>
          <a:xfrm>
            <a:off x="12031" y="714180"/>
            <a:ext cx="12192000"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Preparation Stage</a:t>
            </a:r>
          </a:p>
        </p:txBody>
      </p:sp>
      <p:sp>
        <p:nvSpPr>
          <p:cNvPr id="6" name="TextBox 5">
            <a:extLst>
              <a:ext uri="{FF2B5EF4-FFF2-40B4-BE49-F238E27FC236}">
                <a16:creationId xmlns:a16="http://schemas.microsoft.com/office/drawing/2014/main" id="{3C716F44-BEA3-404A-1927-8AA34D854E5F}"/>
              </a:ext>
            </a:extLst>
          </p:cNvPr>
          <p:cNvSpPr txBox="1"/>
          <p:nvPr/>
        </p:nvSpPr>
        <p:spPr>
          <a:xfrm>
            <a:off x="621114" y="1613406"/>
            <a:ext cx="8937556"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dirty="0">
                <a:solidFill>
                  <a:prstClr val="white"/>
                </a:solidFill>
                <a:latin typeface="Calibri" panose="020F0502020204030204"/>
              </a:rPr>
              <a:t>During </a:t>
            </a: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this stage, employees have made a commitment to embrace the change and have obtained buy-in. Provide the benefits of the change.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Example</a:t>
            </a:r>
            <a:r>
              <a:rPr lang="en-US" sz="3800" dirty="0">
                <a:solidFill>
                  <a:prstClr val="white"/>
                </a:solidFill>
                <a:latin typeface="Calibri" panose="020F0502020204030204"/>
              </a:rPr>
              <a:t>:</a:t>
            </a: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14400" lvl="1" indent="-457200">
              <a:buFont typeface="Arial" panose="020B0604020202020204" pitchFamily="34" charset="0"/>
              <a:buChar char="•"/>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Will increase program participation </a:t>
            </a:r>
          </a:p>
          <a:p>
            <a:pPr marL="914400" lvl="1" indent="-457200">
              <a:buFont typeface="Arial" panose="020B0604020202020204" pitchFamily="34" charset="0"/>
              <a:buChar char="•"/>
              <a:defRPr/>
            </a:pPr>
            <a:r>
              <a:rPr lang="en-US" sz="3000" dirty="0">
                <a:solidFill>
                  <a:prstClr val="white"/>
                </a:solidFill>
                <a:latin typeface="Calibri" panose="020F0502020204030204"/>
              </a:rPr>
              <a:t>Generate </a:t>
            </a: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more revenue </a:t>
            </a:r>
          </a:p>
          <a:p>
            <a:pPr marL="914400" lvl="1" indent="-457200">
              <a:buFont typeface="Arial" panose="020B0604020202020204" pitchFamily="34" charset="0"/>
              <a:buChar char="•"/>
              <a:defRPr/>
            </a:pPr>
            <a:r>
              <a:rPr lang="en-US" sz="3000" dirty="0">
                <a:solidFill>
                  <a:prstClr val="white"/>
                </a:solidFill>
                <a:latin typeface="Calibri" panose="020F0502020204030204"/>
              </a:rPr>
              <a:t>New recipe provide more options for students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dirty="0">
              <a:solidFill>
                <a:prstClr val="white"/>
              </a:solidFill>
              <a:latin typeface="Calibri" panose="020F0502020204030204"/>
            </a:endParaRPr>
          </a:p>
        </p:txBody>
      </p:sp>
      <p:sp>
        <p:nvSpPr>
          <p:cNvPr id="7" name="TextBox 6">
            <a:extLst>
              <a:ext uri="{FF2B5EF4-FFF2-40B4-BE49-F238E27FC236}">
                <a16:creationId xmlns:a16="http://schemas.microsoft.com/office/drawing/2014/main" id="{4FA7330D-C58C-6868-9EF2-8AD64CA89249}"/>
              </a:ext>
            </a:extLst>
          </p:cNvPr>
          <p:cNvSpPr txBox="1"/>
          <p:nvPr/>
        </p:nvSpPr>
        <p:spPr>
          <a:xfrm>
            <a:off x="621114" y="6195956"/>
            <a:ext cx="12192000"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panose="020F0502020204030204"/>
              </a:rPr>
              <a:t>Communicating</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will aide during the </a:t>
            </a:r>
            <a:r>
              <a:rPr lang="en-US" sz="3600" b="1" i="1" dirty="0">
                <a:solidFill>
                  <a:prstClr val="white"/>
                </a:solidFill>
                <a:latin typeface="Calibri" panose="020F0502020204030204"/>
              </a:rPr>
              <a:t>P</a:t>
            </a:r>
            <a:r>
              <a:rPr kumimoji="0" lang="en-US" sz="3600" b="1" i="1" u="none" strike="noStrike" kern="1200" cap="none" spc="0" normalizeH="0" baseline="0" noProof="0" dirty="0">
                <a:ln>
                  <a:noFill/>
                </a:ln>
                <a:solidFill>
                  <a:prstClr val="white"/>
                </a:solidFill>
                <a:effectLst/>
                <a:uLnTx/>
                <a:uFillTx/>
                <a:latin typeface="Calibri" panose="020F0502020204030204"/>
                <a:ea typeface="+mn-ea"/>
                <a:cs typeface="+mn-cs"/>
              </a:rPr>
              <a:t>reparation Stage</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9407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13779D8-8AFF-4309-D536-47A53FB282CD}"/>
              </a:ext>
            </a:extLst>
          </p:cNvPr>
          <p:cNvSpPr/>
          <p:nvPr/>
        </p:nvSpPr>
        <p:spPr>
          <a:xfrm>
            <a:off x="7987405" y="5742384"/>
            <a:ext cx="4206240" cy="109728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rPr>
              <a:t>Blind</a:t>
            </a:r>
            <a:endPar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Unaware of the problem  </a:t>
            </a:r>
          </a:p>
        </p:txBody>
      </p:sp>
      <p:sp>
        <p:nvSpPr>
          <p:cNvPr id="13" name="Rectangle 12">
            <a:extLst>
              <a:ext uri="{FF2B5EF4-FFF2-40B4-BE49-F238E27FC236}">
                <a16:creationId xmlns:a16="http://schemas.microsoft.com/office/drawing/2014/main" id="{88719122-584A-4BF6-B4CA-EED7E6AE77AC}"/>
              </a:ext>
            </a:extLst>
          </p:cNvPr>
          <p:cNvSpPr/>
          <p:nvPr/>
        </p:nvSpPr>
        <p:spPr>
          <a:xfrm>
            <a:off x="7987405" y="4631371"/>
            <a:ext cx="4206240" cy="109728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rPr>
              <a:t>Thinking</a:t>
            </a:r>
            <a:endPar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Aware of problem and desired behavior change</a:t>
            </a:r>
          </a:p>
        </p:txBody>
      </p:sp>
      <p:sp>
        <p:nvSpPr>
          <p:cNvPr id="14" name="Rectangle 13">
            <a:extLst>
              <a:ext uri="{FF2B5EF4-FFF2-40B4-BE49-F238E27FC236}">
                <a16:creationId xmlns:a16="http://schemas.microsoft.com/office/drawing/2014/main" id="{9CAA272D-36F3-0742-ACC0-7BFFF2C3CE0E}"/>
              </a:ext>
            </a:extLst>
          </p:cNvPr>
          <p:cNvSpPr/>
          <p:nvPr/>
        </p:nvSpPr>
        <p:spPr>
          <a:xfrm>
            <a:off x="7987405" y="3520358"/>
            <a:ext cx="4206240" cy="109728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rPr>
              <a:t>Preparation</a:t>
            </a:r>
            <a:r>
              <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Intends to take action </a:t>
            </a:r>
          </a:p>
        </p:txBody>
      </p:sp>
      <p:sp>
        <p:nvSpPr>
          <p:cNvPr id="15" name="Rectangle 14">
            <a:extLst>
              <a:ext uri="{FF2B5EF4-FFF2-40B4-BE49-F238E27FC236}">
                <a16:creationId xmlns:a16="http://schemas.microsoft.com/office/drawing/2014/main" id="{356CBFE1-65BA-247B-A27C-6BC13B0DB42A}"/>
              </a:ext>
            </a:extLst>
          </p:cNvPr>
          <p:cNvSpPr/>
          <p:nvPr/>
        </p:nvSpPr>
        <p:spPr>
          <a:xfrm>
            <a:off x="7987405" y="2413188"/>
            <a:ext cx="4206240" cy="109728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rPr>
              <a:t>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Practices the desired behavior</a:t>
            </a:r>
          </a:p>
        </p:txBody>
      </p:sp>
      <p:sp>
        <p:nvSpPr>
          <p:cNvPr id="11" name="TextBox 10">
            <a:extLst>
              <a:ext uri="{FF2B5EF4-FFF2-40B4-BE49-F238E27FC236}">
                <a16:creationId xmlns:a16="http://schemas.microsoft.com/office/drawing/2014/main" id="{DC685091-C610-FA8A-95A5-3ABDEF9D051C}"/>
              </a:ext>
            </a:extLst>
          </p:cNvPr>
          <p:cNvSpPr txBox="1"/>
          <p:nvPr/>
        </p:nvSpPr>
        <p:spPr>
          <a:xfrm>
            <a:off x="628633" y="1876635"/>
            <a:ext cx="7358772"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Employees have recently changed their behavior and intend to keep it moving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8" descr="Ready, Set, Go! A Simple Animation in After Effects - image 1 - student project">
            <a:extLst>
              <a:ext uri="{FF2B5EF4-FFF2-40B4-BE49-F238E27FC236}">
                <a16:creationId xmlns:a16="http://schemas.microsoft.com/office/drawing/2014/main" id="{96F7C26D-D7AF-DDAE-605E-CD9719B0170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6169"/>
          <a:stretch/>
        </p:blipFill>
        <p:spPr bwMode="auto">
          <a:xfrm>
            <a:off x="1555135" y="4042078"/>
            <a:ext cx="4895645" cy="22489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40A994F-CC87-5DE7-967D-81FB16FD7A72}"/>
              </a:ext>
            </a:extLst>
          </p:cNvPr>
          <p:cNvSpPr txBox="1"/>
          <p:nvPr/>
        </p:nvSpPr>
        <p:spPr>
          <a:xfrm>
            <a:off x="12031" y="714180"/>
            <a:ext cx="12192000"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Action Stage</a:t>
            </a:r>
          </a:p>
        </p:txBody>
      </p:sp>
    </p:spTree>
    <p:extLst>
      <p:ext uri="{BB962C8B-B14F-4D97-AF65-F5344CB8AC3E}">
        <p14:creationId xmlns:p14="http://schemas.microsoft.com/office/powerpoint/2010/main" val="33450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xit" presetSubtype="0" fill="hold" nodeType="withEffect">
                                  <p:stCondLst>
                                    <p:cond delay="575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256066-40E0-852F-9B70-390D1CE35E3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872" b="85603" l="15190" r="47641">
                        <a14:foregroundMark x1="19217" y1="36307" x2="17606" y2="66667"/>
                        <a14:foregroundMark x1="17606" y1="66667" x2="29574" y2="84507"/>
                        <a14:foregroundMark x1="27908" y1="43559" x2="27388" y2="49922"/>
                        <a14:foregroundMark x1="28193" y1="40063" x2="27925" y2="43346"/>
                        <a14:foregroundMark x1="27388" y1="49922" x2="32566" y2="79030"/>
                        <a14:foregroundMark x1="34187" y1="45761" x2="34292" y2="70266"/>
                        <a14:foregroundMark x1="34292" y1="70266" x2="34522" y2="70892"/>
                        <a14:foregroundMark x1="46030" y1="51017" x2="16456" y2="59937"/>
                        <a14:foregroundMark x1="23590" y1="69797" x2="27503" y2="68232"/>
                        <a14:foregroundMark x1="33257" y1="76995" x2="43498" y2="59624"/>
                        <a14:foregroundMark x1="43153" y1="57590" x2="37169" y2="58216"/>
                        <a14:foregroundMark x1="47986" y1="51330" x2="42808" y2="51017"/>
                        <a14:foregroundMark x1="39816" y1="46948" x2="18872" y2="46479"/>
                        <a14:foregroundMark x1="36815" y1="44424" x2="37399" y2="44601"/>
                        <a14:foregroundMark x1="37169" y1="46009" x2="47986" y2="51800"/>
                        <a14:foregroundMark x1="47986" y1="50548" x2="47986" y2="50548"/>
                        <a14:foregroundMark x1="45455" y1="48513" x2="45455" y2="48513"/>
                        <a14:foregroundMark x1="36430" y1="45101" x2="42002" y2="47887"/>
                        <a14:foregroundMark x1="42002" y1="47887" x2="43728" y2="58685"/>
                        <a14:foregroundMark x1="43728" y1="58685" x2="43383" y2="59937"/>
                        <a14:foregroundMark x1="23590" y1="43192" x2="20368" y2="52426"/>
                        <a14:foregroundMark x1="20368" y1="52426" x2="30380" y2="74335"/>
                        <a14:foregroundMark x1="30380" y1="74335" x2="30495" y2="74961"/>
                        <a14:foregroundMark x1="29344" y1="77934" x2="28423" y2="74178"/>
                        <a14:foregroundMark x1="25662" y1="46948" x2="23015" y2="44601"/>
                        <a14:foregroundMark x1="19793" y1="39124" x2="25201" y2="42567"/>
                        <a14:foregroundMark x1="27273" y1="56651" x2="33142" y2="56651"/>
                        <a14:foregroundMark x1="24511" y1="40532" x2="20368" y2="39280"/>
                        <a14:foregroundMark x1="22785" y1="39124" x2="25086" y2="40063"/>
                        <a14:foregroundMark x1="41082" y1="48513" x2="47871" y2="51643"/>
                        <a14:foregroundMark x1="47871" y1="51643" x2="47526" y2="53521"/>
                        <a14:foregroundMark x1="28999" y1="85603" x2="32336" y2="80751"/>
                        <a14:foregroundMark x1="34522" y1="78247" x2="34983" y2="74648"/>
                        <a14:foregroundMark x1="35558" y1="75900" x2="35558" y2="73083"/>
                        <a14:foregroundMark x1="40967" y1="64789" x2="42463" y2="62441"/>
                        <a14:foregroundMark x1="19908" y1="38341" x2="20944" y2="38811"/>
                        <a14:foregroundMark x1="15190" y1="40063" x2="16571" y2="39750"/>
                        <a14:foregroundMark x1="19333" y1="37872" x2="23130" y2="38498"/>
                        <a14:foregroundMark x1="27273" y1="41784" x2="34522" y2="44444"/>
                        <a14:foregroundMark x1="34522" y1="44444" x2="34868" y2="45070"/>
                        <a14:foregroundMark x1="42232" y1="48200" x2="47411" y2="50861"/>
                        <a14:foregroundMark x1="47411" y1="50861" x2="47641" y2="50861"/>
                        <a14:foregroundMark x1="46260" y1="50861" x2="44534" y2="50548"/>
                        <a14:foregroundMark x1="45685" y1="48983" x2="45455" y2="48983"/>
                        <a14:foregroundMark x1="45339" y1="57121" x2="45339" y2="57121"/>
                        <a14:foregroundMark x1="29689" y1="85133" x2="31646" y2="82629"/>
                        <a14:backgroundMark x1="37167" y1="43058" x2="37514" y2="43192"/>
                        <a14:backgroundMark x1="35634" y1="42467" x2="36431" y2="42774"/>
                      </a14:backgroundRemoval>
                    </a14:imgEffect>
                  </a14:imgLayer>
                </a14:imgProps>
              </a:ext>
            </a:extLst>
          </a:blip>
          <a:srcRect l="13458" t="34756" r="50467" b="10338"/>
          <a:stretch/>
        </p:blipFill>
        <p:spPr>
          <a:xfrm>
            <a:off x="8433848" y="1826057"/>
            <a:ext cx="3258217" cy="3646502"/>
          </a:xfrm>
          <a:prstGeom prst="rect">
            <a:avLst/>
          </a:prstGeom>
        </p:spPr>
      </p:pic>
      <p:sp>
        <p:nvSpPr>
          <p:cNvPr id="4" name="TextBox 3">
            <a:extLst>
              <a:ext uri="{FF2B5EF4-FFF2-40B4-BE49-F238E27FC236}">
                <a16:creationId xmlns:a16="http://schemas.microsoft.com/office/drawing/2014/main" id="{7662020A-3607-B58C-C389-1E06875EEEA7}"/>
              </a:ext>
            </a:extLst>
          </p:cNvPr>
          <p:cNvSpPr txBox="1"/>
          <p:nvPr/>
        </p:nvSpPr>
        <p:spPr>
          <a:xfrm>
            <a:off x="12031" y="714180"/>
            <a:ext cx="12192000"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Action Stage</a:t>
            </a:r>
          </a:p>
        </p:txBody>
      </p:sp>
      <p:sp>
        <p:nvSpPr>
          <p:cNvPr id="6" name="TextBox 5">
            <a:extLst>
              <a:ext uri="{FF2B5EF4-FFF2-40B4-BE49-F238E27FC236}">
                <a16:creationId xmlns:a16="http://schemas.microsoft.com/office/drawing/2014/main" id="{E924BC26-3223-C7C3-56D5-91FA8189F06B}"/>
              </a:ext>
            </a:extLst>
          </p:cNvPr>
          <p:cNvSpPr txBox="1"/>
          <p:nvPr/>
        </p:nvSpPr>
        <p:spPr>
          <a:xfrm>
            <a:off x="621114" y="1613406"/>
            <a:ext cx="7496192"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During the action stage, employees implement the assigned task. Employees are actively changing their behavior and actions.</a:t>
            </a:r>
            <a:endPar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41D290B-EC71-9289-516D-07BCC6479904}"/>
              </a:ext>
            </a:extLst>
          </p:cNvPr>
          <p:cNvSpPr txBox="1"/>
          <p:nvPr/>
        </p:nvSpPr>
        <p:spPr>
          <a:xfrm>
            <a:off x="499935" y="3982286"/>
            <a:ext cx="7933913" cy="1477328"/>
          </a:xfrm>
          <a:prstGeom prst="rect">
            <a:avLst/>
          </a:prstGeom>
          <a:noFill/>
        </p:spPr>
        <p:txBody>
          <a:bodyPr wrap="square">
            <a:spAutoFit/>
          </a:bodyPr>
          <a:lstStyle/>
          <a:p>
            <a:pPr marL="914400" lvl="1" indent="-457200">
              <a:buFont typeface="Arial" panose="020B0604020202020204" pitchFamily="34" charset="0"/>
              <a:buChar char="•"/>
            </a:pPr>
            <a:r>
              <a:rPr lang="en-US" sz="3000" dirty="0">
                <a:solidFill>
                  <a:prstClr val="white"/>
                </a:solidFill>
                <a:latin typeface="Calibri" panose="020F0502020204030204"/>
              </a:rPr>
              <a:t>When the task has been successfully completed and verified, they can move on to the maintenance stage.</a:t>
            </a:r>
            <a:endParaRPr lang="en-US" sz="3000" dirty="0"/>
          </a:p>
        </p:txBody>
      </p:sp>
      <p:sp>
        <p:nvSpPr>
          <p:cNvPr id="10" name="TextBox 9">
            <a:extLst>
              <a:ext uri="{FF2B5EF4-FFF2-40B4-BE49-F238E27FC236}">
                <a16:creationId xmlns:a16="http://schemas.microsoft.com/office/drawing/2014/main" id="{254A8461-B99B-8783-2102-D31A60C18A3B}"/>
              </a:ext>
            </a:extLst>
          </p:cNvPr>
          <p:cNvSpPr txBox="1"/>
          <p:nvPr/>
        </p:nvSpPr>
        <p:spPr>
          <a:xfrm>
            <a:off x="621114" y="5672824"/>
            <a:ext cx="12204031" cy="67710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800" dirty="0">
                <a:solidFill>
                  <a:prstClr val="white"/>
                </a:solidFill>
                <a:latin typeface="Calibri" panose="020F0502020204030204"/>
              </a:rPr>
              <a:t>Communicating</a:t>
            </a: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 will aide during the </a:t>
            </a:r>
            <a:r>
              <a:rPr lang="en-US" sz="3800" b="1" i="1" dirty="0">
                <a:solidFill>
                  <a:prstClr val="white"/>
                </a:solidFill>
                <a:latin typeface="Calibri" panose="020F0502020204030204"/>
              </a:rPr>
              <a:t>A</a:t>
            </a:r>
            <a:r>
              <a:rPr kumimoji="0" lang="en-US" sz="3800" b="1" i="1" u="none" strike="noStrike" kern="1200" cap="none" spc="0" normalizeH="0" baseline="0" noProof="0" dirty="0" err="1">
                <a:ln>
                  <a:noFill/>
                </a:ln>
                <a:solidFill>
                  <a:prstClr val="white"/>
                </a:solidFill>
                <a:effectLst/>
                <a:uLnTx/>
                <a:uFillTx/>
                <a:latin typeface="Calibri" panose="020F0502020204030204"/>
                <a:ea typeface="+mn-ea"/>
                <a:cs typeface="+mn-cs"/>
              </a:rPr>
              <a:t>ction</a:t>
            </a:r>
            <a:r>
              <a:rPr kumimoji="0" lang="en-US" sz="3800" b="1" i="1" u="none" strike="noStrike" kern="1200" cap="none" spc="0" normalizeH="0" baseline="0" noProof="0" dirty="0">
                <a:ln>
                  <a:noFill/>
                </a:ln>
                <a:solidFill>
                  <a:prstClr val="white"/>
                </a:solidFill>
                <a:effectLst/>
                <a:uLnTx/>
                <a:uFillTx/>
                <a:latin typeface="Calibri" panose="020F0502020204030204"/>
                <a:ea typeface="+mn-ea"/>
                <a:cs typeface="+mn-cs"/>
              </a:rPr>
              <a:t> Stage</a:t>
            </a: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0599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A7DA5D1-CD5D-37A5-0E48-5F1BD232C73F}"/>
              </a:ext>
            </a:extLst>
          </p:cNvPr>
          <p:cNvSpPr txBox="1"/>
          <p:nvPr/>
        </p:nvSpPr>
        <p:spPr>
          <a:xfrm>
            <a:off x="621112" y="1613406"/>
            <a:ext cx="731816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Employees have sustained their behavior change and intend to maintain their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13779D8-8AFF-4309-D536-47A53FB282CD}"/>
              </a:ext>
            </a:extLst>
          </p:cNvPr>
          <p:cNvSpPr/>
          <p:nvPr/>
        </p:nvSpPr>
        <p:spPr>
          <a:xfrm>
            <a:off x="7939275" y="5742384"/>
            <a:ext cx="4252726" cy="109728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rPr>
              <a:t>Blind</a:t>
            </a:r>
            <a:endPar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Unaware of the problem  </a:t>
            </a:r>
          </a:p>
        </p:txBody>
      </p:sp>
      <p:sp>
        <p:nvSpPr>
          <p:cNvPr id="13" name="Rectangle 12">
            <a:extLst>
              <a:ext uri="{FF2B5EF4-FFF2-40B4-BE49-F238E27FC236}">
                <a16:creationId xmlns:a16="http://schemas.microsoft.com/office/drawing/2014/main" id="{88719122-584A-4BF6-B4CA-EED7E6AE77AC}"/>
              </a:ext>
            </a:extLst>
          </p:cNvPr>
          <p:cNvSpPr/>
          <p:nvPr/>
        </p:nvSpPr>
        <p:spPr>
          <a:xfrm>
            <a:off x="7939275" y="4631371"/>
            <a:ext cx="4252721" cy="109728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rPr>
              <a:t>Thinking</a:t>
            </a:r>
            <a:endPar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Aware of problem and desired behavior change</a:t>
            </a:r>
          </a:p>
        </p:txBody>
      </p:sp>
      <p:sp>
        <p:nvSpPr>
          <p:cNvPr id="14" name="Rectangle 13">
            <a:extLst>
              <a:ext uri="{FF2B5EF4-FFF2-40B4-BE49-F238E27FC236}">
                <a16:creationId xmlns:a16="http://schemas.microsoft.com/office/drawing/2014/main" id="{9CAA272D-36F3-0742-ACC0-7BFFF2C3CE0E}"/>
              </a:ext>
            </a:extLst>
          </p:cNvPr>
          <p:cNvSpPr/>
          <p:nvPr/>
        </p:nvSpPr>
        <p:spPr>
          <a:xfrm>
            <a:off x="7939275" y="3520358"/>
            <a:ext cx="4252722" cy="109728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rPr>
              <a:t>Preparation</a:t>
            </a:r>
            <a:r>
              <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Intends to take action </a:t>
            </a:r>
          </a:p>
        </p:txBody>
      </p:sp>
      <p:sp>
        <p:nvSpPr>
          <p:cNvPr id="15" name="Rectangle 14">
            <a:extLst>
              <a:ext uri="{FF2B5EF4-FFF2-40B4-BE49-F238E27FC236}">
                <a16:creationId xmlns:a16="http://schemas.microsoft.com/office/drawing/2014/main" id="{356CBFE1-65BA-247B-A27C-6BC13B0DB42A}"/>
              </a:ext>
            </a:extLst>
          </p:cNvPr>
          <p:cNvSpPr/>
          <p:nvPr/>
        </p:nvSpPr>
        <p:spPr>
          <a:xfrm>
            <a:off x="7939275" y="2413188"/>
            <a:ext cx="4240699" cy="109728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rPr>
              <a:t>Action</a:t>
            </a:r>
            <a:endPar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Practices the desired behavior</a:t>
            </a:r>
          </a:p>
        </p:txBody>
      </p:sp>
      <p:sp>
        <p:nvSpPr>
          <p:cNvPr id="16" name="Rectangle 15">
            <a:extLst>
              <a:ext uri="{FF2B5EF4-FFF2-40B4-BE49-F238E27FC236}">
                <a16:creationId xmlns:a16="http://schemas.microsoft.com/office/drawing/2014/main" id="{F77ED848-F00E-66E3-4247-9FCE6AA495E2}"/>
              </a:ext>
            </a:extLst>
          </p:cNvPr>
          <p:cNvSpPr/>
          <p:nvPr/>
        </p:nvSpPr>
        <p:spPr>
          <a:xfrm>
            <a:off x="7939275" y="1307258"/>
            <a:ext cx="4252721" cy="109728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rPr>
              <a:t>Maintenance</a:t>
            </a:r>
            <a:endPar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Works to sustain the behavior change </a:t>
            </a:r>
          </a:p>
        </p:txBody>
      </p:sp>
      <p:pic>
        <p:nvPicPr>
          <p:cNvPr id="17" name="Picture 2" descr="Gif Animation | Illustration, Business process management, Business process">
            <a:extLst>
              <a:ext uri="{FF2B5EF4-FFF2-40B4-BE49-F238E27FC236}">
                <a16:creationId xmlns:a16="http://schemas.microsoft.com/office/drawing/2014/main" id="{F67869E3-4879-13FF-C62A-89AADD5C547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3345" y="3593879"/>
            <a:ext cx="5553597" cy="35406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EC45E33-0771-3287-58C1-0F88C125C84D}"/>
              </a:ext>
            </a:extLst>
          </p:cNvPr>
          <p:cNvSpPr txBox="1"/>
          <p:nvPr/>
        </p:nvSpPr>
        <p:spPr>
          <a:xfrm>
            <a:off x="12031" y="434780"/>
            <a:ext cx="12192000"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Maintenance Stage</a:t>
            </a:r>
          </a:p>
        </p:txBody>
      </p:sp>
    </p:spTree>
    <p:extLst>
      <p:ext uri="{BB962C8B-B14F-4D97-AF65-F5344CB8AC3E}">
        <p14:creationId xmlns:p14="http://schemas.microsoft.com/office/powerpoint/2010/main" val="420849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500"/>
                                  </p:stCondLst>
                                  <p:childTnLst>
                                    <p:set>
                                      <p:cBhvr>
                                        <p:cTn id="11" dur="1" fill="hold">
                                          <p:stCondLst>
                                            <p:cond delay="0"/>
                                          </p:stCondLst>
                                        </p:cTn>
                                        <p:tgtEl>
                                          <p:spTgt spid="17"/>
                                        </p:tgtEl>
                                        <p:attrNameLst>
                                          <p:attrName>style.visibility</p:attrName>
                                        </p:attrNameLst>
                                      </p:cBhvr>
                                      <p:to>
                                        <p:strVal val="visible"/>
                                      </p:to>
                                    </p:set>
                                  </p:childTnLst>
                                </p:cTn>
                              </p:par>
                              <p:par>
                                <p:cTn id="12" presetID="10" presetClass="exit" presetSubtype="0" fill="hold" nodeType="withEffect">
                                  <p:stCondLst>
                                    <p:cond delay="5000"/>
                                  </p:stCondLst>
                                  <p:childTnLst>
                                    <p:animEffect transition="out" filter="fade">
                                      <p:cBhvr>
                                        <p:cTn id="13" dur="10"/>
                                        <p:tgtEl>
                                          <p:spTgt spid="17"/>
                                        </p:tgtEl>
                                      </p:cBhvr>
                                    </p:animEffect>
                                    <p:set>
                                      <p:cBhvr>
                                        <p:cTn id="14" dur="1" fill="hold">
                                          <p:stCondLst>
                                            <p:cond delay="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256066-40E0-852F-9B70-390D1CE35E3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65" b="47731" l="18412" r="97583">
                        <a14:foregroundMark x1="46951" y1="6103" x2="46951" y2="6103"/>
                        <a14:foregroundMark x1="43498" y1="29421" x2="40161" y2="15649"/>
                        <a14:foregroundMark x1="24511" y1="28638" x2="36939" y2="34898"/>
                        <a14:foregroundMark x1="36939" y1="34898" x2="43268" y2="41941"/>
                        <a14:foregroundMark x1="43268" y1="41941" x2="46490" y2="28169"/>
                        <a14:foregroundMark x1="46490" y1="28169" x2="45800" y2="11111"/>
                        <a14:foregroundMark x1="29919" y1="30360" x2="42002" y2="30203"/>
                        <a14:foregroundMark x1="31415" y1="28951" x2="38550" y2="19718"/>
                        <a14:foregroundMark x1="45455" y1="45383" x2="45455" y2="45383"/>
                        <a14:foregroundMark x1="47986" y1="46635" x2="47296" y2="35055"/>
                        <a14:foregroundMark x1="48792" y1="14241" x2="48792" y2="14241"/>
                        <a14:foregroundMark x1="47296" y1="4382" x2="47296" y2="4382"/>
                        <a14:foregroundMark x1="46720" y1="2973" x2="46720" y2="2973"/>
                        <a14:foregroundMark x1="37284" y1="38185" x2="26928" y2="34898"/>
                        <a14:foregroundMark x1="29114" y1="25665" x2="43959" y2="14397"/>
                        <a14:foregroundMark x1="48907" y1="47887" x2="48907" y2="47887"/>
                        <a14:foregroundMark x1="46145" y1="1721" x2="46145" y2="1721"/>
                        <a14:foregroundMark x1="97583" y1="29108" x2="96893" y2="29890"/>
                        <a14:foregroundMark x1="23590" y1="24100" x2="29574" y2="19092"/>
                        <a14:foregroundMark x1="47411" y1="5008" x2="46835" y2="10172"/>
                        <a14:foregroundMark x1="46490" y1="6886" x2="28308" y2="18623"/>
                        <a14:foregroundMark x1="28308" y1="18623" x2="20829" y2="28638"/>
                        <a14:foregroundMark x1="20829" y1="28638" x2="20713" y2="28951"/>
                        <a14:foregroundMark x1="20253" y1="33333" x2="22555" y2="29421"/>
                        <a14:foregroundMark x1="35213" y1="11737" x2="41657" y2="8451"/>
                        <a14:foregroundMark x1="19102" y1="34272" x2="19102" y2="34272"/>
                        <a14:foregroundMark x1="49137" y1="6416" x2="49137" y2="6416"/>
                        <a14:foregroundMark x1="18872" y1="34742" x2="22094" y2="34898"/>
                      </a14:backgroundRemoval>
                    </a14:imgEffect>
                  </a14:imgLayer>
                </a14:imgProps>
              </a:ext>
            </a:extLst>
          </a:blip>
          <a:srcRect l="15514" r="49719" b="49992"/>
          <a:stretch/>
        </p:blipFill>
        <p:spPr>
          <a:xfrm>
            <a:off x="8246845" y="2170502"/>
            <a:ext cx="3483476" cy="3684433"/>
          </a:xfrm>
          <a:prstGeom prst="rect">
            <a:avLst/>
          </a:prstGeom>
        </p:spPr>
      </p:pic>
      <p:sp>
        <p:nvSpPr>
          <p:cNvPr id="4" name="TextBox 3">
            <a:extLst>
              <a:ext uri="{FF2B5EF4-FFF2-40B4-BE49-F238E27FC236}">
                <a16:creationId xmlns:a16="http://schemas.microsoft.com/office/drawing/2014/main" id="{9C32210A-977D-4887-36E6-15F6C5FF62EC}"/>
              </a:ext>
            </a:extLst>
          </p:cNvPr>
          <p:cNvSpPr txBox="1"/>
          <p:nvPr/>
        </p:nvSpPr>
        <p:spPr>
          <a:xfrm>
            <a:off x="621113" y="1613406"/>
            <a:ext cx="9246218"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During this stage, employees are actively engaged and implementing the change. Follow up periodically and provide positive reinforcement or constructive feed back.</a:t>
            </a:r>
            <a:endParaRPr lang="en-US" sz="380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14400" lvl="1" indent="-457200">
              <a:buFont typeface="Arial" panose="020B0604020202020204" pitchFamily="34" charset="0"/>
              <a:buChar char="•"/>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“Great job during today’s breakfast service”</a:t>
            </a:r>
          </a:p>
          <a:p>
            <a:pPr marL="914400" lvl="1" indent="-457200">
              <a:buFont typeface="Arial" panose="020B0604020202020204" pitchFamily="34" charset="0"/>
              <a:buChar char="•"/>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“Good effort , but there is still trash under the sink.</a:t>
            </a:r>
          </a:p>
          <a:p>
            <a:pPr marL="914400" lvl="1" indent="-457200">
              <a:buFont typeface="Arial" panose="020B0604020202020204" pitchFamily="34" charset="0"/>
              <a:buChar char="•"/>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“Todays sandwiches look delicious”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DD576ED-7F76-9731-D3FF-A4006B4E9343}"/>
              </a:ext>
            </a:extLst>
          </p:cNvPr>
          <p:cNvSpPr txBox="1"/>
          <p:nvPr/>
        </p:nvSpPr>
        <p:spPr>
          <a:xfrm>
            <a:off x="12031" y="714180"/>
            <a:ext cx="12192000"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Maintenance Stage </a:t>
            </a:r>
          </a:p>
        </p:txBody>
      </p:sp>
      <p:sp>
        <p:nvSpPr>
          <p:cNvPr id="13" name="TextBox 12">
            <a:extLst>
              <a:ext uri="{FF2B5EF4-FFF2-40B4-BE49-F238E27FC236}">
                <a16:creationId xmlns:a16="http://schemas.microsoft.com/office/drawing/2014/main" id="{3FBDED95-241A-FD29-B674-4C80E60AF355}"/>
              </a:ext>
            </a:extLst>
          </p:cNvPr>
          <p:cNvSpPr txBox="1"/>
          <p:nvPr/>
        </p:nvSpPr>
        <p:spPr>
          <a:xfrm>
            <a:off x="621112" y="5983833"/>
            <a:ext cx="12204031" cy="67710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800" dirty="0">
                <a:solidFill>
                  <a:prstClr val="white"/>
                </a:solidFill>
                <a:latin typeface="Calibri" panose="020F0502020204030204"/>
              </a:rPr>
              <a:t>Communicating</a:t>
            </a: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 will aide during the </a:t>
            </a:r>
            <a:r>
              <a:rPr lang="en-US" sz="3800" b="1" i="1" dirty="0">
                <a:solidFill>
                  <a:prstClr val="white"/>
                </a:solidFill>
                <a:latin typeface="Calibri" panose="020F0502020204030204"/>
              </a:rPr>
              <a:t>M</a:t>
            </a:r>
            <a:r>
              <a:rPr kumimoji="0" lang="en-US" sz="3800" b="1" i="1" u="none" strike="noStrike" kern="1200" cap="none" spc="0" normalizeH="0" baseline="0" noProof="0" dirty="0" err="1">
                <a:ln>
                  <a:noFill/>
                </a:ln>
                <a:solidFill>
                  <a:prstClr val="white"/>
                </a:solidFill>
                <a:effectLst/>
                <a:uLnTx/>
                <a:uFillTx/>
                <a:latin typeface="Calibri" panose="020F0502020204030204"/>
                <a:ea typeface="+mn-ea"/>
                <a:cs typeface="+mn-cs"/>
              </a:rPr>
              <a:t>aintenance</a:t>
            </a:r>
            <a:r>
              <a:rPr kumimoji="0" lang="en-US" sz="3800" b="1" i="1" u="none" strike="noStrike" kern="1200" cap="none" spc="0" normalizeH="0" baseline="0" noProof="0" dirty="0">
                <a:ln>
                  <a:noFill/>
                </a:ln>
                <a:solidFill>
                  <a:prstClr val="white"/>
                </a:solidFill>
                <a:effectLst/>
                <a:uLnTx/>
                <a:uFillTx/>
                <a:latin typeface="Calibri" panose="020F0502020204030204"/>
                <a:ea typeface="+mn-ea"/>
                <a:cs typeface="+mn-cs"/>
              </a:rPr>
              <a:t> Stage</a:t>
            </a: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6578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BD68E7-F716-6A87-4074-36A20E64404B}"/>
              </a:ext>
            </a:extLst>
          </p:cNvPr>
          <p:cNvSpPr txBox="1"/>
          <p:nvPr/>
        </p:nvSpPr>
        <p:spPr>
          <a:xfrm>
            <a:off x="5872049" y="1978106"/>
            <a:ext cx="6110401" cy="4955203"/>
          </a:xfrm>
          <a:prstGeom prst="rect">
            <a:avLst/>
          </a:prstGeom>
          <a:noFill/>
        </p:spPr>
        <p:txBody>
          <a:bodyPr wrap="square" rtlCol="0">
            <a:spAutoFit/>
          </a:bodyPr>
          <a:lstStyle/>
          <a:p>
            <a:pPr marL="285750" indent="-285750">
              <a:buFont typeface="Arial" panose="020B0604020202020204" pitchFamily="34" charset="0"/>
              <a:buChar char="•"/>
            </a:pPr>
            <a:endParaRPr lang="en-US" b="1" dirty="0">
              <a:solidFill>
                <a:schemeClr val="accent1">
                  <a:lumMod val="50000"/>
                </a:schemeClr>
              </a:solidFill>
              <a:latin typeface="Arial Black" panose="020B0A04020102020204" pitchFamily="34" charset="0"/>
            </a:endParaRPr>
          </a:p>
          <a:p>
            <a:pPr marL="231775" indent="-231775">
              <a:buFont typeface="Arial" panose="020B0604020202020204" pitchFamily="34" charset="0"/>
              <a:buChar char="•"/>
            </a:pPr>
            <a:r>
              <a:rPr lang="en-US" sz="2800" b="1" dirty="0">
                <a:solidFill>
                  <a:schemeClr val="accent1">
                    <a:lumMod val="50000"/>
                  </a:schemeClr>
                </a:solidFill>
              </a:rPr>
              <a:t>Unaware of the problem</a:t>
            </a:r>
          </a:p>
          <a:p>
            <a:pPr marL="231775" indent="-231775">
              <a:buFont typeface="Arial" panose="020B0604020202020204" pitchFamily="34" charset="0"/>
              <a:buChar char="•"/>
            </a:pPr>
            <a:endParaRPr lang="en-US" sz="2800" b="1" dirty="0">
              <a:solidFill>
                <a:schemeClr val="accent1">
                  <a:lumMod val="50000"/>
                </a:schemeClr>
              </a:solidFill>
              <a:latin typeface="Arial Black" panose="020B0A04020102020204" pitchFamily="34" charset="0"/>
            </a:endParaRPr>
          </a:p>
          <a:p>
            <a:pPr marL="231775" indent="-231775">
              <a:buFont typeface="Arial" panose="020B0604020202020204" pitchFamily="34" charset="0"/>
              <a:buChar char="•"/>
            </a:pPr>
            <a:r>
              <a:rPr lang="en-US" sz="2800" b="1" dirty="0">
                <a:solidFill>
                  <a:schemeClr val="accent1">
                    <a:lumMod val="50000"/>
                  </a:schemeClr>
                </a:solidFill>
              </a:rPr>
              <a:t>Aware of the problem and desired behavior change</a:t>
            </a:r>
          </a:p>
          <a:p>
            <a:pPr marL="231775" indent="-231775">
              <a:buFont typeface="Arial" panose="020B0604020202020204" pitchFamily="34" charset="0"/>
              <a:buChar char="•"/>
            </a:pPr>
            <a:endParaRPr lang="en-US" sz="2800" b="1" dirty="0">
              <a:solidFill>
                <a:schemeClr val="accent1">
                  <a:lumMod val="50000"/>
                </a:schemeClr>
              </a:solidFill>
              <a:latin typeface="Arial Black" panose="020B0A04020102020204" pitchFamily="34" charset="0"/>
            </a:endParaRPr>
          </a:p>
          <a:p>
            <a:pPr marL="231775" indent="-231775">
              <a:buFont typeface="Arial" panose="020B0604020202020204" pitchFamily="34" charset="0"/>
              <a:buChar char="•"/>
            </a:pPr>
            <a:r>
              <a:rPr lang="en-US" sz="2800" b="1" dirty="0">
                <a:solidFill>
                  <a:schemeClr val="accent1">
                    <a:lumMod val="50000"/>
                  </a:schemeClr>
                </a:solidFill>
              </a:rPr>
              <a:t>Intends to take action </a:t>
            </a:r>
          </a:p>
          <a:p>
            <a:pPr marL="231775" lvl="4" indent="-231775">
              <a:buFont typeface="Arial" panose="020B0604020202020204" pitchFamily="34" charset="0"/>
              <a:buChar char="•"/>
            </a:pPr>
            <a:endParaRPr lang="en-US" sz="2800" b="1" dirty="0">
              <a:solidFill>
                <a:schemeClr val="accent1">
                  <a:lumMod val="50000"/>
                </a:schemeClr>
              </a:solidFill>
              <a:latin typeface="Arial Black" panose="020B0A04020102020204" pitchFamily="34" charset="0"/>
            </a:endParaRPr>
          </a:p>
          <a:p>
            <a:pPr marL="231775" indent="-231775">
              <a:buFont typeface="Arial" panose="020B0604020202020204" pitchFamily="34" charset="0"/>
              <a:buChar char="•"/>
            </a:pPr>
            <a:r>
              <a:rPr lang="en-US" sz="2800" b="1" dirty="0">
                <a:solidFill>
                  <a:schemeClr val="accent1">
                    <a:lumMod val="50000"/>
                  </a:schemeClr>
                </a:solidFill>
              </a:rPr>
              <a:t>Practice the desired behavior</a:t>
            </a:r>
          </a:p>
          <a:p>
            <a:pPr marL="231775" indent="-231775">
              <a:buFont typeface="Arial" panose="020B0604020202020204" pitchFamily="34" charset="0"/>
              <a:buChar char="•"/>
            </a:pPr>
            <a:endParaRPr lang="en-US" sz="2800" b="1" dirty="0">
              <a:solidFill>
                <a:schemeClr val="accent1">
                  <a:lumMod val="50000"/>
                </a:schemeClr>
              </a:solidFill>
              <a:latin typeface="Arial Black" panose="020B0A04020102020204" pitchFamily="34" charset="0"/>
            </a:endParaRPr>
          </a:p>
          <a:p>
            <a:pPr marL="231775" indent="-231775">
              <a:buFont typeface="Arial" panose="020B0604020202020204" pitchFamily="34" charset="0"/>
              <a:buChar char="•"/>
            </a:pPr>
            <a:r>
              <a:rPr lang="en-US" sz="2800" b="1" dirty="0">
                <a:solidFill>
                  <a:schemeClr val="accent1">
                    <a:lumMod val="50000"/>
                  </a:schemeClr>
                </a:solidFill>
              </a:rPr>
              <a:t>Work to sustain the behavior change</a:t>
            </a:r>
          </a:p>
          <a:p>
            <a:endParaRPr lang="en-US" b="1" dirty="0">
              <a:latin typeface="Arial Black" panose="020B0A04020102020204" pitchFamily="34" charset="0"/>
            </a:endParaRPr>
          </a:p>
        </p:txBody>
      </p:sp>
      <p:sp>
        <p:nvSpPr>
          <p:cNvPr id="4" name="TextBox 3">
            <a:extLst>
              <a:ext uri="{FF2B5EF4-FFF2-40B4-BE49-F238E27FC236}">
                <a16:creationId xmlns:a16="http://schemas.microsoft.com/office/drawing/2014/main" id="{8ECDC828-9C40-C931-08E0-EAA5DAC90E6F}"/>
              </a:ext>
            </a:extLst>
          </p:cNvPr>
          <p:cNvSpPr txBox="1"/>
          <p:nvPr/>
        </p:nvSpPr>
        <p:spPr>
          <a:xfrm>
            <a:off x="4382368" y="243225"/>
            <a:ext cx="3437802" cy="744836"/>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6000" b="1" dirty="0">
                <a:solidFill>
                  <a:schemeClr val="bg1"/>
                </a:solidFill>
                <a:ea typeface="+mj-ea"/>
                <a:cs typeface="+mj-cs"/>
              </a:rPr>
              <a:t>Activity 4 </a:t>
            </a:r>
          </a:p>
        </p:txBody>
      </p:sp>
      <p:sp>
        <p:nvSpPr>
          <p:cNvPr id="5" name="TextBox 4">
            <a:extLst>
              <a:ext uri="{FF2B5EF4-FFF2-40B4-BE49-F238E27FC236}">
                <a16:creationId xmlns:a16="http://schemas.microsoft.com/office/drawing/2014/main" id="{5A4C6E3F-9D5B-5C2C-DDDA-AA3EDA6935BA}"/>
              </a:ext>
            </a:extLst>
          </p:cNvPr>
          <p:cNvSpPr txBox="1"/>
          <p:nvPr/>
        </p:nvSpPr>
        <p:spPr>
          <a:xfrm>
            <a:off x="1639356" y="3128802"/>
            <a:ext cx="3006382" cy="584775"/>
          </a:xfrm>
          <a:prstGeom prst="rect">
            <a:avLst/>
          </a:prstGeom>
          <a:noFill/>
          <a:ln>
            <a:noFill/>
          </a:ln>
        </p:spPr>
        <p:txBody>
          <a:bodyPr wrap="square" rtlCol="0">
            <a:spAutoFit/>
          </a:bodyPr>
          <a:lstStyle/>
          <a:p>
            <a:pPr algn="r"/>
            <a:r>
              <a:rPr lang="en-US" sz="3200" b="1" spc="50" dirty="0">
                <a:ln w="9525" cmpd="sng">
                  <a:solidFill>
                    <a:srgbClr val="203864"/>
                  </a:solidFill>
                  <a:prstDash val="solid"/>
                </a:ln>
                <a:solidFill>
                  <a:srgbClr val="203864"/>
                </a:solidFill>
                <a:effectLst>
                  <a:glow rad="38100">
                    <a:schemeClr val="accent1">
                      <a:alpha val="40000"/>
                    </a:schemeClr>
                  </a:glow>
                </a:effectLst>
              </a:rPr>
              <a:t>Action Stage</a:t>
            </a:r>
          </a:p>
        </p:txBody>
      </p:sp>
      <p:sp>
        <p:nvSpPr>
          <p:cNvPr id="6" name="TextBox 5">
            <a:extLst>
              <a:ext uri="{FF2B5EF4-FFF2-40B4-BE49-F238E27FC236}">
                <a16:creationId xmlns:a16="http://schemas.microsoft.com/office/drawing/2014/main" id="{2156AC25-327D-A4B8-C77B-2FD070D6D208}"/>
              </a:ext>
            </a:extLst>
          </p:cNvPr>
          <p:cNvSpPr txBox="1"/>
          <p:nvPr/>
        </p:nvSpPr>
        <p:spPr>
          <a:xfrm>
            <a:off x="1639356" y="6017295"/>
            <a:ext cx="3006382" cy="584775"/>
          </a:xfrm>
          <a:prstGeom prst="rect">
            <a:avLst/>
          </a:prstGeom>
          <a:noFill/>
        </p:spPr>
        <p:txBody>
          <a:bodyPr wrap="square" rtlCol="0">
            <a:spAutoFit/>
          </a:bodyPr>
          <a:lstStyle/>
          <a:p>
            <a:pPr algn="r"/>
            <a:r>
              <a:rPr lang="en-US" sz="3200" b="1" spc="50" dirty="0">
                <a:ln w="9525" cmpd="sng">
                  <a:solidFill>
                    <a:srgbClr val="203864"/>
                  </a:solidFill>
                  <a:prstDash val="solid"/>
                </a:ln>
                <a:solidFill>
                  <a:srgbClr val="203864"/>
                </a:solidFill>
                <a:effectLst>
                  <a:glow rad="38100">
                    <a:schemeClr val="accent1">
                      <a:alpha val="40000"/>
                    </a:schemeClr>
                  </a:glow>
                </a:effectLst>
              </a:rPr>
              <a:t>Blind Stage </a:t>
            </a:r>
          </a:p>
        </p:txBody>
      </p:sp>
      <p:sp>
        <p:nvSpPr>
          <p:cNvPr id="7" name="TextBox 6">
            <a:extLst>
              <a:ext uri="{FF2B5EF4-FFF2-40B4-BE49-F238E27FC236}">
                <a16:creationId xmlns:a16="http://schemas.microsoft.com/office/drawing/2014/main" id="{149F91F2-4E04-9DC4-BA61-3FAB8AFF51C3}"/>
              </a:ext>
            </a:extLst>
          </p:cNvPr>
          <p:cNvSpPr txBox="1"/>
          <p:nvPr/>
        </p:nvSpPr>
        <p:spPr>
          <a:xfrm>
            <a:off x="644061" y="5054464"/>
            <a:ext cx="4001677" cy="584775"/>
          </a:xfrm>
          <a:prstGeom prst="rect">
            <a:avLst/>
          </a:prstGeom>
          <a:noFill/>
        </p:spPr>
        <p:txBody>
          <a:bodyPr wrap="square" rtlCol="0">
            <a:spAutoFit/>
          </a:bodyPr>
          <a:lstStyle/>
          <a:p>
            <a:pPr algn="r"/>
            <a:r>
              <a:rPr lang="en-US" sz="3200" b="1" spc="50" dirty="0">
                <a:ln w="9525" cmpd="sng">
                  <a:solidFill>
                    <a:srgbClr val="203864"/>
                  </a:solidFill>
                  <a:prstDash val="solid"/>
                </a:ln>
                <a:solidFill>
                  <a:srgbClr val="203864"/>
                </a:solidFill>
                <a:effectLst>
                  <a:glow rad="38100">
                    <a:schemeClr val="accent1">
                      <a:alpha val="40000"/>
                    </a:schemeClr>
                  </a:glow>
                </a:effectLst>
              </a:rPr>
              <a:t>Thinking Stage </a:t>
            </a:r>
          </a:p>
        </p:txBody>
      </p:sp>
      <p:sp>
        <p:nvSpPr>
          <p:cNvPr id="8" name="TextBox 7">
            <a:extLst>
              <a:ext uri="{FF2B5EF4-FFF2-40B4-BE49-F238E27FC236}">
                <a16:creationId xmlns:a16="http://schemas.microsoft.com/office/drawing/2014/main" id="{F990D472-8F49-4428-F7AF-98F6B25BDC53}"/>
              </a:ext>
            </a:extLst>
          </p:cNvPr>
          <p:cNvSpPr txBox="1"/>
          <p:nvPr/>
        </p:nvSpPr>
        <p:spPr>
          <a:xfrm>
            <a:off x="1070631" y="4091633"/>
            <a:ext cx="3575107" cy="584775"/>
          </a:xfrm>
          <a:prstGeom prst="rect">
            <a:avLst/>
          </a:prstGeom>
          <a:noFill/>
        </p:spPr>
        <p:txBody>
          <a:bodyPr wrap="square" rtlCol="0">
            <a:spAutoFit/>
          </a:bodyPr>
          <a:lstStyle/>
          <a:p>
            <a:pPr algn="r"/>
            <a:r>
              <a:rPr lang="en-US" sz="3200" b="1" spc="50" dirty="0">
                <a:ln w="9525" cmpd="sng">
                  <a:solidFill>
                    <a:srgbClr val="203864"/>
                  </a:solidFill>
                  <a:prstDash val="solid"/>
                </a:ln>
                <a:solidFill>
                  <a:srgbClr val="203864"/>
                </a:solidFill>
                <a:effectLst>
                  <a:glow rad="38100">
                    <a:schemeClr val="accent1">
                      <a:alpha val="40000"/>
                    </a:schemeClr>
                  </a:glow>
                </a:effectLst>
              </a:rPr>
              <a:t>Preparation Stage </a:t>
            </a:r>
          </a:p>
        </p:txBody>
      </p:sp>
      <p:sp>
        <p:nvSpPr>
          <p:cNvPr id="9" name="TextBox 8">
            <a:extLst>
              <a:ext uri="{FF2B5EF4-FFF2-40B4-BE49-F238E27FC236}">
                <a16:creationId xmlns:a16="http://schemas.microsoft.com/office/drawing/2014/main" id="{E4449942-712C-9FED-F6BB-58328CBCC6B5}"/>
              </a:ext>
            </a:extLst>
          </p:cNvPr>
          <p:cNvSpPr txBox="1"/>
          <p:nvPr/>
        </p:nvSpPr>
        <p:spPr>
          <a:xfrm>
            <a:off x="637955" y="1350518"/>
            <a:ext cx="10887738" cy="584775"/>
          </a:xfrm>
          <a:prstGeom prst="rect">
            <a:avLst/>
          </a:prstGeom>
          <a:noFill/>
        </p:spPr>
        <p:txBody>
          <a:bodyPr wrap="square">
            <a:spAutoFit/>
          </a:bodyPr>
          <a:lstStyle/>
          <a:p>
            <a:pPr algn="ctr"/>
            <a:r>
              <a:rPr lang="en-US" sz="3200" b="1" dirty="0">
                <a:solidFill>
                  <a:schemeClr val="bg1"/>
                </a:solidFill>
                <a:latin typeface="Arial Black" panose="020B0A04020102020204" pitchFamily="34" charset="0"/>
              </a:rPr>
              <a:t>Match the stage with the correct action.</a:t>
            </a:r>
          </a:p>
        </p:txBody>
      </p:sp>
      <p:pic>
        <p:nvPicPr>
          <p:cNvPr id="10" name="3 Minute Countdown timer (Minimal)">
            <a:hlinkClick r:id="" action="ppaction://media"/>
            <a:extLst>
              <a:ext uri="{FF2B5EF4-FFF2-40B4-BE49-F238E27FC236}">
                <a16:creationId xmlns:a16="http://schemas.microsoft.com/office/drawing/2014/main" id="{860BB937-7E09-9C4C-2814-24FC0A3E885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8950" t="14652" r="13603" b="13759"/>
          <a:stretch/>
        </p:blipFill>
        <p:spPr>
          <a:xfrm>
            <a:off x="10068147" y="365760"/>
            <a:ext cx="1790700" cy="911850"/>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FF92C176-1F61-DEDC-8375-5E0AFF9247DA}"/>
              </a:ext>
            </a:extLst>
          </p:cNvPr>
          <p:cNvSpPr txBox="1"/>
          <p:nvPr/>
        </p:nvSpPr>
        <p:spPr>
          <a:xfrm>
            <a:off x="962526" y="2165971"/>
            <a:ext cx="3683212" cy="584775"/>
          </a:xfrm>
          <a:prstGeom prst="rect">
            <a:avLst/>
          </a:prstGeom>
          <a:noFill/>
        </p:spPr>
        <p:txBody>
          <a:bodyPr wrap="square" rtlCol="0">
            <a:spAutoFit/>
          </a:bodyPr>
          <a:lstStyle/>
          <a:p>
            <a:pPr algn="r"/>
            <a:r>
              <a:rPr lang="en-US" sz="3200" b="1" spc="50" dirty="0">
                <a:ln w="9525" cmpd="sng">
                  <a:solidFill>
                    <a:srgbClr val="203864"/>
                  </a:solidFill>
                  <a:prstDash val="solid"/>
                </a:ln>
                <a:solidFill>
                  <a:srgbClr val="203864"/>
                </a:solidFill>
                <a:effectLst>
                  <a:glow rad="38100">
                    <a:schemeClr val="accent1">
                      <a:alpha val="40000"/>
                    </a:schemeClr>
                  </a:glow>
                </a:effectLst>
              </a:rPr>
              <a:t>Maintenance Stage</a:t>
            </a:r>
          </a:p>
        </p:txBody>
      </p:sp>
      <p:cxnSp>
        <p:nvCxnSpPr>
          <p:cNvPr id="12" name="Straight Connector 11">
            <a:extLst>
              <a:ext uri="{FF2B5EF4-FFF2-40B4-BE49-F238E27FC236}">
                <a16:creationId xmlns:a16="http://schemas.microsoft.com/office/drawing/2014/main" id="{3AD86BB0-9CDB-26FA-1FEA-F0C2DFC1A762}"/>
              </a:ext>
            </a:extLst>
          </p:cNvPr>
          <p:cNvCxnSpPr>
            <a:cxnSpLocks/>
          </p:cNvCxnSpPr>
          <p:nvPr/>
        </p:nvCxnSpPr>
        <p:spPr>
          <a:xfrm>
            <a:off x="4596143" y="2624859"/>
            <a:ext cx="1438644" cy="3734451"/>
          </a:xfrm>
          <a:prstGeom prst="line">
            <a:avLst/>
          </a:prstGeom>
          <a:ln w="57150" cap="rnd"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C322A4-6AFC-005F-C456-8F98C90C9145}"/>
              </a:ext>
            </a:extLst>
          </p:cNvPr>
          <p:cNvCxnSpPr>
            <a:cxnSpLocks/>
          </p:cNvCxnSpPr>
          <p:nvPr/>
        </p:nvCxnSpPr>
        <p:spPr>
          <a:xfrm>
            <a:off x="4654462" y="3483630"/>
            <a:ext cx="1371601" cy="2023852"/>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F9D463-FD02-C536-7230-78B47909E711}"/>
              </a:ext>
            </a:extLst>
          </p:cNvPr>
          <p:cNvCxnSpPr>
            <a:cxnSpLocks/>
          </p:cNvCxnSpPr>
          <p:nvPr/>
        </p:nvCxnSpPr>
        <p:spPr>
          <a:xfrm>
            <a:off x="4636213" y="4474757"/>
            <a:ext cx="1382084" cy="159853"/>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25CAFC4-09AF-5614-9893-A3F8695DB4C7}"/>
              </a:ext>
            </a:extLst>
          </p:cNvPr>
          <p:cNvCxnSpPr>
            <a:cxnSpLocks/>
          </p:cNvCxnSpPr>
          <p:nvPr/>
        </p:nvCxnSpPr>
        <p:spPr>
          <a:xfrm flipV="1">
            <a:off x="4654462" y="3343275"/>
            <a:ext cx="1365338" cy="2045059"/>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3461F1-5C42-E4F7-B0CA-E25075942F5D}"/>
              </a:ext>
            </a:extLst>
          </p:cNvPr>
          <p:cNvCxnSpPr>
            <a:cxnSpLocks/>
          </p:cNvCxnSpPr>
          <p:nvPr/>
        </p:nvCxnSpPr>
        <p:spPr>
          <a:xfrm flipV="1">
            <a:off x="4662228" y="2536723"/>
            <a:ext cx="1356069" cy="3822587"/>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2880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0001" fill="hold"/>
                                        <p:tgtEl>
                                          <p:spTgt spid="10"/>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0"/>
                                        </p:tgtEl>
                                      </p:cBhvr>
                                    </p:cmd>
                                  </p:childTnLst>
                                </p:cTn>
                              </p:par>
                            </p:childTnLst>
                          </p:cTn>
                        </p:par>
                      </p:childTnLst>
                    </p:cTn>
                  </p:par>
                </p:childTnLst>
              </p:cTn>
              <p:nextCondLst>
                <p:cond evt="onClick" delay="0">
                  <p:tgtEl>
                    <p:spTgt spid="10"/>
                  </p:tgtEl>
                </p:cond>
              </p:nextCondLst>
            </p:seq>
            <p:video>
              <p:cMediaNode vol="80000">
                <p:cTn id="40" fill="hold" display="0">
                  <p:stCondLst>
                    <p:cond delay="indefinite"/>
                  </p:stCondLst>
                </p:cTn>
                <p:tgtEl>
                  <p:spTgt spid="10"/>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E58E2-3F45-5953-48ED-0207B611CB9B}"/>
              </a:ext>
            </a:extLst>
          </p:cNvPr>
          <p:cNvSpPr txBox="1"/>
          <p:nvPr/>
        </p:nvSpPr>
        <p:spPr>
          <a:xfrm>
            <a:off x="890020" y="411657"/>
            <a:ext cx="11210925"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mj-lt"/>
                <a:ea typeface="+mn-ea"/>
                <a:cs typeface="+mn-cs"/>
              </a:rPr>
              <a:t>Emotional</a:t>
            </a:r>
            <a:r>
              <a:rPr kumimoji="0" lang="en-US" sz="6000" b="1" i="0" u="none" strike="noStrike" kern="1200" cap="none" spc="0" normalizeH="0" noProof="0" dirty="0">
                <a:ln>
                  <a:noFill/>
                </a:ln>
                <a:solidFill>
                  <a:schemeClr val="bg1"/>
                </a:solidFill>
                <a:effectLst/>
                <a:uLnTx/>
                <a:uFillTx/>
                <a:latin typeface="+mj-lt"/>
                <a:ea typeface="+mn-ea"/>
                <a:cs typeface="+mn-cs"/>
              </a:rPr>
              <a:t> Flexibility</a:t>
            </a:r>
            <a:r>
              <a:rPr kumimoji="0" lang="en-US" sz="6000" b="1" i="0" u="none" strike="noStrike" kern="1200" cap="none" spc="0" normalizeH="0" baseline="0" noProof="0" dirty="0">
                <a:ln>
                  <a:noFill/>
                </a:ln>
                <a:solidFill>
                  <a:schemeClr val="bg1"/>
                </a:solidFill>
                <a:effectLst/>
                <a:uLnTx/>
                <a:uFillTx/>
                <a:latin typeface="+mj-lt"/>
                <a:ea typeface="+mn-ea"/>
                <a:cs typeface="+mn-cs"/>
              </a:rPr>
              <a:t> </a:t>
            </a:r>
          </a:p>
        </p:txBody>
      </p:sp>
      <p:pic>
        <p:nvPicPr>
          <p:cNvPr id="5" name="Picture 4" descr="Emotional intelligence feeling and emotions Vector Image">
            <a:extLst>
              <a:ext uri="{FF2B5EF4-FFF2-40B4-BE49-F238E27FC236}">
                <a16:creationId xmlns:a16="http://schemas.microsoft.com/office/drawing/2014/main" id="{0E35323A-8E4A-9129-E9CF-B1F1E250064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7544"/>
          <a:stretch/>
        </p:blipFill>
        <p:spPr bwMode="auto">
          <a:xfrm>
            <a:off x="7413152" y="1943968"/>
            <a:ext cx="4234472" cy="4228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97A42CBA-30B4-BBAF-7B63-A49735ECFE82}"/>
              </a:ext>
            </a:extLst>
          </p:cNvPr>
          <p:cNvSpPr txBox="1"/>
          <p:nvPr/>
        </p:nvSpPr>
        <p:spPr>
          <a:xfrm>
            <a:off x="539090" y="1720579"/>
            <a:ext cx="6744212" cy="55707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The ability to respond flexibly to changing emotional circumstances.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6858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Keep good company </a:t>
            </a:r>
          </a:p>
          <a:p>
            <a:pPr marL="6858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US" sz="2800" dirty="0">
                <a:solidFill>
                  <a:schemeClr val="bg1"/>
                </a:solidFill>
                <a:latin typeface="Calibri" panose="020F0502020204030204"/>
              </a:rPr>
              <a:t>Cultivate Self-Awareness</a:t>
            </a:r>
          </a:p>
          <a:p>
            <a:pPr marL="6858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Know you don’t have to have all the answers</a:t>
            </a:r>
          </a:p>
          <a:p>
            <a:pPr marL="6858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US" sz="2800" dirty="0">
                <a:solidFill>
                  <a:schemeClr val="bg1"/>
                </a:solidFill>
                <a:latin typeface="Calibri" panose="020F0502020204030204"/>
              </a:rPr>
              <a:t>Take care of yourself</a:t>
            </a:r>
          </a:p>
          <a:p>
            <a:pPr marL="6858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Get out of your head</a:t>
            </a:r>
          </a:p>
          <a:p>
            <a:pPr marL="285750">
              <a:lnSpc>
                <a:spcPct val="200000"/>
              </a:lnSpc>
            </a:pPr>
            <a:endParaRPr lang="en-US" dirty="0"/>
          </a:p>
          <a:p>
            <a:endParaRPr lang="en-US" sz="1800" dirty="0"/>
          </a:p>
          <a:p>
            <a:endParaRPr lang="en-US" dirty="0"/>
          </a:p>
          <a:p>
            <a:endParaRPr lang="en-US" dirty="0"/>
          </a:p>
          <a:p>
            <a:endParaRPr lang="en-US" sz="1800" dirty="0"/>
          </a:p>
        </p:txBody>
      </p:sp>
    </p:spTree>
    <p:extLst>
      <p:ext uri="{BB962C8B-B14F-4D97-AF65-F5344CB8AC3E}">
        <p14:creationId xmlns:p14="http://schemas.microsoft.com/office/powerpoint/2010/main" val="1926877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C434CD-D878-EB56-8218-98BE07426DCC}"/>
              </a:ext>
            </a:extLst>
          </p:cNvPr>
          <p:cNvSpPr txBox="1"/>
          <p:nvPr/>
        </p:nvSpPr>
        <p:spPr>
          <a:xfrm>
            <a:off x="0" y="1600568"/>
            <a:ext cx="12192000" cy="1569660"/>
          </a:xfrm>
          <a:prstGeom prst="rect">
            <a:avLst/>
          </a:prstGeom>
          <a:noFill/>
        </p:spPr>
        <p:txBody>
          <a:bodyPr wrap="square">
            <a:spAutoFit/>
          </a:bodyPr>
          <a:lstStyle/>
          <a:p>
            <a:pPr algn="ctr"/>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Big Change</a:t>
            </a:r>
            <a:endParaRPr lang="en-US" sz="9600" dirty="0"/>
          </a:p>
        </p:txBody>
      </p:sp>
      <p:sp>
        <p:nvSpPr>
          <p:cNvPr id="7" name="TextBox 6">
            <a:extLst>
              <a:ext uri="{FF2B5EF4-FFF2-40B4-BE49-F238E27FC236}">
                <a16:creationId xmlns:a16="http://schemas.microsoft.com/office/drawing/2014/main" id="{10DA8BD1-FF55-98A6-089D-E7B048A32D1E}"/>
              </a:ext>
            </a:extLst>
          </p:cNvPr>
          <p:cNvSpPr txBox="1"/>
          <p:nvPr/>
        </p:nvSpPr>
        <p:spPr>
          <a:xfrm>
            <a:off x="1" y="2974837"/>
            <a:ext cx="12191999" cy="923330"/>
          </a:xfrm>
          <a:prstGeom prst="rect">
            <a:avLst/>
          </a:prstGeom>
          <a:noFill/>
        </p:spPr>
        <p:txBody>
          <a:bodyPr wrap="square" rtlCol="0">
            <a:spAutoFit/>
          </a:bodyPr>
          <a:lstStyle/>
          <a:p>
            <a:pPr algn="ctr"/>
            <a:r>
              <a:rPr lang="en-US" sz="5400" dirty="0">
                <a:solidFill>
                  <a:schemeClr val="bg1"/>
                </a:solidFill>
              </a:rPr>
              <a:t>Be A Champion Of Change</a:t>
            </a:r>
          </a:p>
        </p:txBody>
      </p:sp>
    </p:spTree>
    <p:extLst>
      <p:ext uri="{BB962C8B-B14F-4D97-AF65-F5344CB8AC3E}">
        <p14:creationId xmlns:p14="http://schemas.microsoft.com/office/powerpoint/2010/main" val="711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DF7387-EA70-02E9-79C8-44BED857E4C6}"/>
              </a:ext>
            </a:extLst>
          </p:cNvPr>
          <p:cNvSpPr txBox="1"/>
          <p:nvPr/>
        </p:nvSpPr>
        <p:spPr>
          <a:xfrm>
            <a:off x="0" y="411657"/>
            <a:ext cx="12191999"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6000" b="1" dirty="0">
                <a:solidFill>
                  <a:schemeClr val="bg1"/>
                </a:solidFill>
                <a:latin typeface="+mj-lt"/>
                <a:ea typeface="+mj-ea"/>
                <a:cs typeface="+mj-cs"/>
              </a:rPr>
              <a:t>Be Flexible When Adapting to Change </a:t>
            </a:r>
          </a:p>
        </p:txBody>
      </p:sp>
      <p:sp>
        <p:nvSpPr>
          <p:cNvPr id="3" name="TextBox 2">
            <a:extLst>
              <a:ext uri="{FF2B5EF4-FFF2-40B4-BE49-F238E27FC236}">
                <a16:creationId xmlns:a16="http://schemas.microsoft.com/office/drawing/2014/main" id="{83A554ED-F90B-6661-87CC-B8E1D004B599}"/>
              </a:ext>
            </a:extLst>
          </p:cNvPr>
          <p:cNvSpPr txBox="1"/>
          <p:nvPr/>
        </p:nvSpPr>
        <p:spPr>
          <a:xfrm>
            <a:off x="539089" y="1720579"/>
            <a:ext cx="6623711" cy="2215991"/>
          </a:xfrm>
          <a:prstGeom prst="rect">
            <a:avLst/>
          </a:prstGeom>
          <a:noFill/>
        </p:spPr>
        <p:txBody>
          <a:bodyPr wrap="square" rtlCol="0">
            <a:spAutoFit/>
          </a:bodyPr>
          <a:lstStyle/>
          <a:p>
            <a:r>
              <a:rPr lang="en-US" sz="4000" dirty="0">
                <a:solidFill>
                  <a:schemeClr val="bg1"/>
                </a:solidFill>
              </a:rPr>
              <a:t>Cognitive flexibility is a balance between adaptability, awareness and confidence.</a:t>
            </a:r>
          </a:p>
          <a:p>
            <a:endParaRPr lang="en-US" dirty="0"/>
          </a:p>
        </p:txBody>
      </p:sp>
      <p:grpSp>
        <p:nvGrpSpPr>
          <p:cNvPr id="18" name="Group 17">
            <a:extLst>
              <a:ext uri="{FF2B5EF4-FFF2-40B4-BE49-F238E27FC236}">
                <a16:creationId xmlns:a16="http://schemas.microsoft.com/office/drawing/2014/main" id="{CE6654EA-C736-3472-9558-ECBB4AF518F2}"/>
              </a:ext>
            </a:extLst>
          </p:cNvPr>
          <p:cNvGrpSpPr/>
          <p:nvPr/>
        </p:nvGrpSpPr>
        <p:grpSpPr>
          <a:xfrm>
            <a:off x="6701589" y="1447907"/>
            <a:ext cx="5089357" cy="4880704"/>
            <a:chOff x="6701589" y="1447907"/>
            <a:chExt cx="5089357" cy="4880704"/>
          </a:xfrm>
        </p:grpSpPr>
        <p:grpSp>
          <p:nvGrpSpPr>
            <p:cNvPr id="9" name="Group 8">
              <a:extLst>
                <a:ext uri="{FF2B5EF4-FFF2-40B4-BE49-F238E27FC236}">
                  <a16:creationId xmlns:a16="http://schemas.microsoft.com/office/drawing/2014/main" id="{D1DEB4F1-F61C-9C40-0946-EF68BB38EEA3}"/>
                </a:ext>
              </a:extLst>
            </p:cNvPr>
            <p:cNvGrpSpPr/>
            <p:nvPr/>
          </p:nvGrpSpPr>
          <p:grpSpPr>
            <a:xfrm>
              <a:off x="6701589" y="1447907"/>
              <a:ext cx="5089357" cy="4880704"/>
              <a:chOff x="7911055" y="2380577"/>
              <a:chExt cx="3543300" cy="3486150"/>
            </a:xfrm>
          </p:grpSpPr>
          <p:pic>
            <p:nvPicPr>
              <p:cNvPr id="10" name="Picture 8" descr="Applications - NEUROCEPTION">
                <a:extLst>
                  <a:ext uri="{FF2B5EF4-FFF2-40B4-BE49-F238E27FC236}">
                    <a16:creationId xmlns:a16="http://schemas.microsoft.com/office/drawing/2014/main" id="{638B4347-BF92-91B2-D18D-80A62CAC0B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11055" y="2380577"/>
                <a:ext cx="3543300" cy="34861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87E39C72-D7F4-E2B7-686E-77180EC749DB}"/>
                  </a:ext>
                </a:extLst>
              </p:cNvPr>
              <p:cNvSpPr/>
              <p:nvPr/>
            </p:nvSpPr>
            <p:spPr>
              <a:xfrm>
                <a:off x="9099866" y="3982429"/>
                <a:ext cx="1130969" cy="646330"/>
              </a:xfrm>
              <a:prstGeom prst="roundRect">
                <a:avLst/>
              </a:prstGeom>
              <a:solidFill>
                <a:srgbClr val="F2E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A9E5137-142C-BBFF-41C1-9FC262D53075}"/>
                  </a:ext>
                </a:extLst>
              </p:cNvPr>
              <p:cNvSpPr txBox="1"/>
              <p:nvPr/>
            </p:nvSpPr>
            <p:spPr>
              <a:xfrm>
                <a:off x="8871804" y="4053139"/>
                <a:ext cx="1620600" cy="593558"/>
              </a:xfrm>
              <a:prstGeom prst="rect">
                <a:avLst/>
              </a:prstGeom>
              <a:noFill/>
            </p:spPr>
            <p:txBody>
              <a:bodyPr wrap="square">
                <a:spAutoFit/>
              </a:bodyPr>
              <a:lstStyle/>
              <a:p>
                <a:pPr algn="ctr"/>
                <a:r>
                  <a:rPr lang="en-US" sz="2400" dirty="0">
                    <a:latin typeface="Arial Black" panose="020B0A04020102020204" pitchFamily="34" charset="0"/>
                  </a:rPr>
                  <a:t>Cognitive</a:t>
                </a:r>
              </a:p>
              <a:p>
                <a:pPr algn="ctr"/>
                <a:r>
                  <a:rPr lang="en-US" sz="2400" dirty="0">
                    <a:latin typeface="Arial Black" panose="020B0A04020102020204" pitchFamily="34" charset="0"/>
                  </a:rPr>
                  <a:t>Flexibility</a:t>
                </a:r>
              </a:p>
            </p:txBody>
          </p:sp>
        </p:grpSp>
        <p:sp>
          <p:nvSpPr>
            <p:cNvPr id="15" name="TextBox 14">
              <a:extLst>
                <a:ext uri="{FF2B5EF4-FFF2-40B4-BE49-F238E27FC236}">
                  <a16:creationId xmlns:a16="http://schemas.microsoft.com/office/drawing/2014/main" id="{9F22461A-8212-F4FB-1EB9-1E7F0D9F98AD}"/>
                </a:ext>
              </a:extLst>
            </p:cNvPr>
            <p:cNvSpPr txBox="1"/>
            <p:nvPr/>
          </p:nvSpPr>
          <p:spPr>
            <a:xfrm>
              <a:off x="8010530" y="2026350"/>
              <a:ext cx="2327720" cy="461665"/>
            </a:xfrm>
            <a:prstGeom prst="rect">
              <a:avLst/>
            </a:prstGeom>
            <a:solidFill>
              <a:srgbClr val="2745FF"/>
            </a:solidFill>
            <a:ln>
              <a:noFill/>
            </a:ln>
          </p:spPr>
          <p:txBody>
            <a:bodyPr wrap="square">
              <a:spAutoFit/>
            </a:bodyPr>
            <a:lstStyle/>
            <a:p>
              <a:pPr algn="ctr"/>
              <a:r>
                <a:rPr lang="en-US" sz="2400" dirty="0">
                  <a:latin typeface="Arial Black" panose="020B0A04020102020204" pitchFamily="34" charset="0"/>
                </a:rPr>
                <a:t>Confidence</a:t>
              </a:r>
            </a:p>
          </p:txBody>
        </p:sp>
        <p:sp>
          <p:nvSpPr>
            <p:cNvPr id="16" name="TextBox 15">
              <a:extLst>
                <a:ext uri="{FF2B5EF4-FFF2-40B4-BE49-F238E27FC236}">
                  <a16:creationId xmlns:a16="http://schemas.microsoft.com/office/drawing/2014/main" id="{E31D17F4-72AC-7128-899B-8E92242039F0}"/>
                </a:ext>
              </a:extLst>
            </p:cNvPr>
            <p:cNvSpPr txBox="1"/>
            <p:nvPr/>
          </p:nvSpPr>
          <p:spPr>
            <a:xfrm rot="17977117">
              <a:off x="9669649" y="4840477"/>
              <a:ext cx="2327720" cy="461665"/>
            </a:xfrm>
            <a:prstGeom prst="rect">
              <a:avLst/>
            </a:prstGeom>
            <a:solidFill>
              <a:srgbClr val="A8D875"/>
            </a:solidFill>
            <a:ln>
              <a:noFill/>
            </a:ln>
          </p:spPr>
          <p:txBody>
            <a:bodyPr wrap="square">
              <a:spAutoFit/>
            </a:bodyPr>
            <a:lstStyle/>
            <a:p>
              <a:pPr algn="ctr"/>
              <a:r>
                <a:rPr lang="en-US" sz="2400" dirty="0">
                  <a:latin typeface="Arial Black" panose="020B0A04020102020204" pitchFamily="34" charset="0"/>
                </a:rPr>
                <a:t>Awareness</a:t>
              </a:r>
            </a:p>
          </p:txBody>
        </p:sp>
        <p:sp>
          <p:nvSpPr>
            <p:cNvPr id="17" name="TextBox 16">
              <a:extLst>
                <a:ext uri="{FF2B5EF4-FFF2-40B4-BE49-F238E27FC236}">
                  <a16:creationId xmlns:a16="http://schemas.microsoft.com/office/drawing/2014/main" id="{21F74EC1-B253-29B1-1229-4296EA81183E}"/>
                </a:ext>
              </a:extLst>
            </p:cNvPr>
            <p:cNvSpPr txBox="1"/>
            <p:nvPr/>
          </p:nvSpPr>
          <p:spPr>
            <a:xfrm rot="3675085">
              <a:off x="6495129" y="4723579"/>
              <a:ext cx="2327720" cy="461665"/>
            </a:xfrm>
            <a:prstGeom prst="rect">
              <a:avLst/>
            </a:prstGeom>
            <a:solidFill>
              <a:srgbClr val="A5617C"/>
            </a:solidFill>
            <a:ln>
              <a:noFill/>
            </a:ln>
          </p:spPr>
          <p:txBody>
            <a:bodyPr wrap="square">
              <a:spAutoFit/>
            </a:bodyPr>
            <a:lstStyle/>
            <a:p>
              <a:pPr algn="ctr"/>
              <a:r>
                <a:rPr lang="en-US" sz="2400" dirty="0">
                  <a:latin typeface="Arial Black" panose="020B0A04020102020204" pitchFamily="34" charset="0"/>
                </a:rPr>
                <a:t>Adaptability</a:t>
              </a:r>
            </a:p>
          </p:txBody>
        </p:sp>
      </p:grpSp>
    </p:spTree>
    <p:extLst>
      <p:ext uri="{BB962C8B-B14F-4D97-AF65-F5344CB8AC3E}">
        <p14:creationId xmlns:p14="http://schemas.microsoft.com/office/powerpoint/2010/main" val="34377147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B55284-1CC4-8668-0D57-1EB52AD712DE}"/>
              </a:ext>
            </a:extLst>
          </p:cNvPr>
          <p:cNvSpPr txBox="1"/>
          <p:nvPr/>
        </p:nvSpPr>
        <p:spPr>
          <a:xfrm>
            <a:off x="539090" y="1720579"/>
            <a:ext cx="11564678" cy="4991110"/>
          </a:xfrm>
          <a:prstGeom prst="rect">
            <a:avLst/>
          </a:prstGeom>
          <a:noFill/>
        </p:spPr>
        <p:txBody>
          <a:bodyPr wrap="square" rtlCol="0">
            <a:spAutoFit/>
          </a:bodyPr>
          <a:lstStyle/>
          <a:p>
            <a:pPr algn="l"/>
            <a:r>
              <a:rPr lang="en-US" sz="3600" b="0" i="0" dirty="0">
                <a:solidFill>
                  <a:schemeClr val="bg1"/>
                </a:solidFill>
                <a:effectLst/>
              </a:rPr>
              <a:t>Consider your personal approach to change.</a:t>
            </a:r>
          </a:p>
          <a:p>
            <a:pPr algn="l"/>
            <a:r>
              <a:rPr lang="en-US" sz="3600" b="0" i="0" dirty="0">
                <a:solidFill>
                  <a:schemeClr val="bg1"/>
                </a:solidFill>
                <a:effectLst/>
              </a:rPr>
              <a:t>How do you respond when adapting to change?</a:t>
            </a:r>
          </a:p>
          <a:p>
            <a:pPr algn="l"/>
            <a:r>
              <a:rPr lang="en-US" sz="3600" b="0" i="0" dirty="0">
                <a:solidFill>
                  <a:schemeClr val="bg1"/>
                </a:solidFill>
                <a:effectLst/>
              </a:rPr>
              <a:t> Do you:</a:t>
            </a:r>
          </a:p>
          <a:p>
            <a:pPr algn="l"/>
            <a:endParaRPr lang="en-US" sz="800" b="0" i="0" dirty="0">
              <a:solidFill>
                <a:schemeClr val="bg1"/>
              </a:solidFill>
              <a:effectLst/>
            </a:endParaRPr>
          </a:p>
          <a:p>
            <a:pPr marL="977900" lvl="1" indent="-285750">
              <a:spcBef>
                <a:spcPts val="100"/>
              </a:spcBef>
              <a:spcAft>
                <a:spcPts val="100"/>
              </a:spcAft>
              <a:buFont typeface="Arial" panose="020B0604020202020204" pitchFamily="34" charset="0"/>
              <a:buChar char="•"/>
            </a:pPr>
            <a:r>
              <a:rPr lang="en-US" sz="2800" b="0" i="0" dirty="0">
                <a:solidFill>
                  <a:schemeClr val="bg1"/>
                </a:solidFill>
                <a:effectLst/>
              </a:rPr>
              <a:t>Accept the change as positive?</a:t>
            </a:r>
          </a:p>
          <a:p>
            <a:pPr marL="977900" lvl="1" indent="-285750">
              <a:spcBef>
                <a:spcPts val="100"/>
              </a:spcBef>
              <a:spcAft>
                <a:spcPts val="100"/>
              </a:spcAft>
              <a:buFont typeface="Arial" panose="020B0604020202020204" pitchFamily="34" charset="0"/>
              <a:buChar char="•"/>
            </a:pPr>
            <a:r>
              <a:rPr lang="en-US" sz="2800" b="0" i="0" dirty="0">
                <a:solidFill>
                  <a:schemeClr val="bg1"/>
                </a:solidFill>
                <a:effectLst/>
              </a:rPr>
              <a:t>See the change as an opportunity?</a:t>
            </a:r>
          </a:p>
          <a:p>
            <a:pPr marL="977900" lvl="1" indent="-285750">
              <a:spcBef>
                <a:spcPts val="100"/>
              </a:spcBef>
              <a:spcAft>
                <a:spcPts val="100"/>
              </a:spcAft>
              <a:buFont typeface="Arial" panose="020B0604020202020204" pitchFamily="34" charset="0"/>
              <a:buChar char="•"/>
            </a:pPr>
            <a:r>
              <a:rPr lang="en-US" sz="2800" b="0" i="0" dirty="0">
                <a:solidFill>
                  <a:schemeClr val="bg1"/>
                </a:solidFill>
                <a:effectLst/>
              </a:rPr>
              <a:t>Adapt plans as necessary?</a:t>
            </a:r>
          </a:p>
          <a:p>
            <a:pPr marL="977900" lvl="1" indent="-285750">
              <a:spcBef>
                <a:spcPts val="100"/>
              </a:spcBef>
              <a:spcAft>
                <a:spcPts val="100"/>
              </a:spcAft>
              <a:buFont typeface="Arial" panose="020B0604020202020204" pitchFamily="34" charset="0"/>
              <a:buChar char="•"/>
            </a:pPr>
            <a:r>
              <a:rPr lang="en-US" sz="2800" b="0" i="0" dirty="0">
                <a:solidFill>
                  <a:schemeClr val="bg1"/>
                </a:solidFill>
                <a:effectLst/>
              </a:rPr>
              <a:t>Lead the change by example?</a:t>
            </a:r>
          </a:p>
          <a:p>
            <a:pPr marL="977900" lvl="1" indent="-285750">
              <a:spcBef>
                <a:spcPts val="100"/>
              </a:spcBef>
              <a:spcAft>
                <a:spcPts val="100"/>
              </a:spcAft>
              <a:buFont typeface="Arial" panose="020B0604020202020204" pitchFamily="34" charset="0"/>
              <a:buChar char="•"/>
            </a:pPr>
            <a:r>
              <a:rPr lang="en-US" sz="2800" b="0" i="0" dirty="0">
                <a:solidFill>
                  <a:schemeClr val="bg1"/>
                </a:solidFill>
                <a:effectLst/>
              </a:rPr>
              <a:t>Admit personal mistakes, learn from them, and move on?</a:t>
            </a:r>
          </a:p>
          <a:p>
            <a:pPr algn="l"/>
            <a:endParaRPr lang="en-US" sz="3600" b="0" i="0" dirty="0">
              <a:solidFill>
                <a:schemeClr val="bg1"/>
              </a:solidFill>
              <a:effectLst/>
            </a:endParaRPr>
          </a:p>
          <a:p>
            <a:endParaRPr lang="en-US" dirty="0"/>
          </a:p>
        </p:txBody>
      </p:sp>
      <p:sp>
        <p:nvSpPr>
          <p:cNvPr id="4" name="TextBox 3">
            <a:extLst>
              <a:ext uri="{FF2B5EF4-FFF2-40B4-BE49-F238E27FC236}">
                <a16:creationId xmlns:a16="http://schemas.microsoft.com/office/drawing/2014/main" id="{E6644381-9073-83E3-3406-E459EA033C67}"/>
              </a:ext>
            </a:extLst>
          </p:cNvPr>
          <p:cNvSpPr txBox="1"/>
          <p:nvPr/>
        </p:nvSpPr>
        <p:spPr>
          <a:xfrm>
            <a:off x="0" y="411657"/>
            <a:ext cx="12192000"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6000" b="1" dirty="0">
                <a:solidFill>
                  <a:schemeClr val="bg1"/>
                </a:solidFill>
                <a:latin typeface="+mj-lt"/>
                <a:ea typeface="+mj-ea"/>
                <a:cs typeface="+mj-cs"/>
              </a:rPr>
              <a:t>Be Flexible When Adapting to Change </a:t>
            </a:r>
          </a:p>
        </p:txBody>
      </p:sp>
    </p:spTree>
    <p:extLst>
      <p:ext uri="{BB962C8B-B14F-4D97-AF65-F5344CB8AC3E}">
        <p14:creationId xmlns:p14="http://schemas.microsoft.com/office/powerpoint/2010/main" val="32030311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09675F-03BE-6AD8-9339-88D9B7BE692C}"/>
              </a:ext>
            </a:extLst>
          </p:cNvPr>
          <p:cNvSpPr txBox="1"/>
          <p:nvPr/>
        </p:nvSpPr>
        <p:spPr>
          <a:xfrm>
            <a:off x="539089" y="2525801"/>
            <a:ext cx="5414036" cy="2954655"/>
          </a:xfrm>
          <a:prstGeom prst="rect">
            <a:avLst/>
          </a:prstGeom>
          <a:noFill/>
        </p:spPr>
        <p:txBody>
          <a:bodyPr wrap="square" rtlCol="0">
            <a:spAutoFit/>
          </a:bodyPr>
          <a:lstStyle/>
          <a:p>
            <a:endParaRPr lang="en-US" sz="800" dirty="0">
              <a:solidFill>
                <a:schemeClr val="bg1"/>
              </a:solidFill>
            </a:endParaRPr>
          </a:p>
          <a:p>
            <a:pPr marL="628650" indent="-279400">
              <a:buFont typeface="Arial" panose="020B0604020202020204" pitchFamily="34" charset="0"/>
              <a:buChar char="•"/>
            </a:pPr>
            <a:r>
              <a:rPr lang="en-US" sz="4000" dirty="0">
                <a:solidFill>
                  <a:schemeClr val="bg1"/>
                </a:solidFill>
              </a:rPr>
              <a:t>Go for a walk</a:t>
            </a:r>
          </a:p>
          <a:p>
            <a:pPr marL="628650" indent="-279400">
              <a:buFont typeface="Arial" panose="020B0604020202020204" pitchFamily="34" charset="0"/>
              <a:buChar char="•"/>
            </a:pPr>
            <a:r>
              <a:rPr lang="en-US" sz="4000" dirty="0">
                <a:solidFill>
                  <a:schemeClr val="bg1"/>
                </a:solidFill>
              </a:rPr>
              <a:t>Take a mini-vacation </a:t>
            </a:r>
          </a:p>
          <a:p>
            <a:pPr marL="628650" indent="-279400">
              <a:buFont typeface="Arial" panose="020B0604020202020204" pitchFamily="34" charset="0"/>
              <a:buChar char="•"/>
            </a:pPr>
            <a:r>
              <a:rPr lang="en-US" sz="4000" dirty="0">
                <a:solidFill>
                  <a:schemeClr val="bg1"/>
                </a:solidFill>
              </a:rPr>
              <a:t>Switch up your environment</a:t>
            </a:r>
          </a:p>
          <a:p>
            <a:endParaRPr lang="en-US" dirty="0"/>
          </a:p>
        </p:txBody>
      </p:sp>
      <p:pic>
        <p:nvPicPr>
          <p:cNvPr id="4" name="Picture 6" descr="Top 3 Ways A Change of Scenery Is Good for Your Health - Navigation Junkie">
            <a:extLst>
              <a:ext uri="{FF2B5EF4-FFF2-40B4-BE49-F238E27FC236}">
                <a16:creationId xmlns:a16="http://schemas.microsoft.com/office/drawing/2014/main" id="{82A2ADD3-1F7D-8965-FF75-E70F862B612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96554" y="1997243"/>
            <a:ext cx="3830053" cy="3830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4" descr="Planning the Ultimate Staycation | News &amp; Stories | DHMC and Clinics">
            <a:extLst>
              <a:ext uri="{FF2B5EF4-FFF2-40B4-BE49-F238E27FC236}">
                <a16:creationId xmlns:a16="http://schemas.microsoft.com/office/drawing/2014/main" id="{C3A6E54C-B1C2-9985-1D2C-C37CDD4C8FD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33229" y="2229637"/>
            <a:ext cx="5291555" cy="3416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8" descr="Ideas for Fun Walking and Hiking Games">
            <a:extLst>
              <a:ext uri="{FF2B5EF4-FFF2-40B4-BE49-F238E27FC236}">
                <a16:creationId xmlns:a16="http://schemas.microsoft.com/office/drawing/2014/main" id="{03BB0B47-4E9C-4E0B-96CE-9B750233F08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8460" t="2301" b="2301"/>
          <a:stretch/>
        </p:blipFill>
        <p:spPr bwMode="auto">
          <a:xfrm>
            <a:off x="7160322" y="1991860"/>
            <a:ext cx="3675216" cy="3830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Feeling Stuck in a Rut? Change the Scenery – Ezzy and Me">
            <a:extLst>
              <a:ext uri="{FF2B5EF4-FFF2-40B4-BE49-F238E27FC236}">
                <a16:creationId xmlns:a16="http://schemas.microsoft.com/office/drawing/2014/main" id="{212EE8B1-E9A9-102F-31A2-D8CD72E2BE2C}"/>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8355" r="22407"/>
          <a:stretch/>
        </p:blipFill>
        <p:spPr bwMode="auto">
          <a:xfrm>
            <a:off x="7228675" y="2009812"/>
            <a:ext cx="4028713" cy="3822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FE8222CC-13BC-E79C-E580-155D2CD731CE}"/>
              </a:ext>
            </a:extLst>
          </p:cNvPr>
          <p:cNvSpPr txBox="1"/>
          <p:nvPr/>
        </p:nvSpPr>
        <p:spPr>
          <a:xfrm>
            <a:off x="0" y="411657"/>
            <a:ext cx="12192000" cy="744836"/>
          </a:xfrm>
          <a:prstGeom prst="rect">
            <a:avLst/>
          </a:prstGeom>
        </p:spPr>
        <p:txBody>
          <a:bodyPr vert="horz" lIns="91440" tIns="45720" rIns="91440" bIns="45720" rtlCol="0" anchor="ctr">
            <a:noAutofit/>
          </a:bodyPr>
          <a:lstStyle/>
          <a:p>
            <a:pPr algn="ctr"/>
            <a:r>
              <a:rPr lang="en-US" sz="6000" dirty="0">
                <a:solidFill>
                  <a:schemeClr val="bg1"/>
                </a:solidFill>
              </a:rPr>
              <a:t>Change Your Scenery</a:t>
            </a:r>
          </a:p>
        </p:txBody>
      </p:sp>
    </p:spTree>
    <p:custDataLst>
      <p:tags r:id="rId1"/>
    </p:custDataLst>
    <p:extLst>
      <p:ext uri="{BB962C8B-B14F-4D97-AF65-F5344CB8AC3E}">
        <p14:creationId xmlns:p14="http://schemas.microsoft.com/office/powerpoint/2010/main" val="213094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par>
                          <p:cTn id="27" fill="hold">
                            <p:stCondLst>
                              <p:cond delay="0"/>
                            </p:stCondLst>
                            <p:childTnLst>
                              <p:par>
                                <p:cTn id="28" presetID="10" presetClass="entr" presetSubtype="0" fill="hold"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F3FAF4-A654-F8CF-2046-1842107FC49D}"/>
              </a:ext>
            </a:extLst>
          </p:cNvPr>
          <p:cNvSpPr txBox="1"/>
          <p:nvPr/>
        </p:nvSpPr>
        <p:spPr>
          <a:xfrm>
            <a:off x="539089" y="2525800"/>
            <a:ext cx="6243848" cy="3447098"/>
          </a:xfrm>
          <a:prstGeom prst="rect">
            <a:avLst/>
          </a:prstGeom>
          <a:noFill/>
        </p:spPr>
        <p:txBody>
          <a:bodyPr wrap="square" rtlCol="0">
            <a:spAutoFit/>
          </a:bodyPr>
          <a:lstStyle/>
          <a:p>
            <a:pPr marL="682625" indent="-342900">
              <a:buFont typeface="Arial" panose="020B0604020202020204" pitchFamily="34" charset="0"/>
              <a:buChar char="•"/>
            </a:pPr>
            <a:r>
              <a:rPr lang="en-US" sz="4000" dirty="0">
                <a:solidFill>
                  <a:schemeClr val="bg1"/>
                </a:solidFill>
              </a:rPr>
              <a:t>Learn to play an instrument</a:t>
            </a:r>
          </a:p>
          <a:p>
            <a:pPr marL="682625" indent="-342900">
              <a:buFont typeface="Arial" panose="020B0604020202020204" pitchFamily="34" charset="0"/>
              <a:buChar char="•"/>
            </a:pPr>
            <a:r>
              <a:rPr lang="en-US" sz="4000" dirty="0">
                <a:solidFill>
                  <a:schemeClr val="bg1"/>
                </a:solidFill>
              </a:rPr>
              <a:t>Pick up a second language</a:t>
            </a:r>
          </a:p>
          <a:p>
            <a:pPr marL="682625" indent="-342900">
              <a:buFont typeface="Arial" panose="020B0604020202020204" pitchFamily="34" charset="0"/>
              <a:buChar char="•"/>
            </a:pPr>
            <a:r>
              <a:rPr lang="en-US" sz="4000" dirty="0">
                <a:solidFill>
                  <a:schemeClr val="bg1"/>
                </a:solidFill>
              </a:rPr>
              <a:t>Try a new recipe</a:t>
            </a:r>
            <a:endParaRPr lang="en-US" sz="4000" dirty="0"/>
          </a:p>
          <a:p>
            <a:endParaRPr lang="en-US" dirty="0"/>
          </a:p>
        </p:txBody>
      </p:sp>
      <p:pic>
        <p:nvPicPr>
          <p:cNvPr id="10" name="Picture 6" descr="Why You Should Try New Recipes at Home | Runner's World">
            <a:extLst>
              <a:ext uri="{FF2B5EF4-FFF2-40B4-BE49-F238E27FC236}">
                <a16:creationId xmlns:a16="http://schemas.microsoft.com/office/drawing/2014/main" id="{3CC57465-4353-6A3E-9F78-129DF3983AD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01881" y="2275807"/>
            <a:ext cx="5322824" cy="3385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oup 10">
            <a:extLst>
              <a:ext uri="{FF2B5EF4-FFF2-40B4-BE49-F238E27FC236}">
                <a16:creationId xmlns:a16="http://schemas.microsoft.com/office/drawing/2014/main" id="{3F8E9E82-CDB5-094F-4B0B-0018CFE44AE4}"/>
              </a:ext>
            </a:extLst>
          </p:cNvPr>
          <p:cNvGrpSpPr/>
          <p:nvPr/>
        </p:nvGrpSpPr>
        <p:grpSpPr>
          <a:xfrm>
            <a:off x="5959773" y="2255400"/>
            <a:ext cx="5407040" cy="3101204"/>
            <a:chOff x="6129337" y="1555259"/>
            <a:chExt cx="5510463" cy="3160522"/>
          </a:xfrm>
        </p:grpSpPr>
        <p:sp>
          <p:nvSpPr>
            <p:cNvPr id="12" name="Rectangle 11">
              <a:extLst>
                <a:ext uri="{FF2B5EF4-FFF2-40B4-BE49-F238E27FC236}">
                  <a16:creationId xmlns:a16="http://schemas.microsoft.com/office/drawing/2014/main" id="{64B87FED-4F48-0E3A-FC40-27FDBA057EB6}"/>
                </a:ext>
              </a:extLst>
            </p:cNvPr>
            <p:cNvSpPr/>
            <p:nvPr/>
          </p:nvSpPr>
          <p:spPr>
            <a:xfrm>
              <a:off x="6129337" y="1555260"/>
              <a:ext cx="5510463" cy="3160521"/>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4" descr="What languages are the easiest to learn while stuck at home? | The Star">
              <a:extLst>
                <a:ext uri="{FF2B5EF4-FFF2-40B4-BE49-F238E27FC236}">
                  <a16:creationId xmlns:a16="http://schemas.microsoft.com/office/drawing/2014/main" id="{4B74C153-E1EC-5180-B999-249FC91B85BF}"/>
                </a:ext>
              </a:extLst>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8978" b="99448" l="1452" r="97097">
                          <a14:foregroundMark x1="15323" y1="30525" x2="30000" y2="33287"/>
                          <a14:foregroundMark x1="25323" y1="21961" x2="25323" y2="21961"/>
                          <a14:foregroundMark x1="21774" y1="21961" x2="21774" y2="21961"/>
                          <a14:foregroundMark x1="17661" y1="21961" x2="17661" y2="21961"/>
                          <a14:foregroundMark x1="41855" y1="18923" x2="47823" y2="19751"/>
                          <a14:foregroundMark x1="47823" y1="19751" x2="51048" y2="21961"/>
                          <a14:foregroundMark x1="48952" y1="13398" x2="48952" y2="13398"/>
                          <a14:foregroundMark x1="75968" y1="23619" x2="75968" y2="27486"/>
                          <a14:foregroundMark x1="77016" y1="16022" x2="76048" y2="29420"/>
                          <a14:foregroundMark x1="70726" y1="18094" x2="70726" y2="18094"/>
                          <a14:foregroundMark x1="18145" y1="58287" x2="33306" y2="58287"/>
                          <a14:foregroundMark x1="20323" y1="65470" x2="20323" y2="65470"/>
                          <a14:foregroundMark x1="16855" y1="67127" x2="22500" y2="65470"/>
                          <a14:foregroundMark x1="5081" y1="40193" x2="23387" y2="42956"/>
                          <a14:foregroundMark x1="2903" y1="81354" x2="46532" y2="63536"/>
                          <a14:foregroundMark x1="46532" y1="63536" x2="53710" y2="57735"/>
                          <a14:foregroundMark x1="1452" y1="8978" x2="64194" y2="39641"/>
                          <a14:foregroundMark x1="64194" y1="39641" x2="64758" y2="39641"/>
                          <a14:foregroundMark x1="46694" y1="10912" x2="76129" y2="15055"/>
                          <a14:foregroundMark x1="76129" y1="15055" x2="83387" y2="41436"/>
                          <a14:foregroundMark x1="83387" y1="41436" x2="80161" y2="72514"/>
                          <a14:foregroundMark x1="80161" y1="72514" x2="76855" y2="84807"/>
                          <a14:foregroundMark x1="76855" y1="84807" x2="71935" y2="92403"/>
                          <a14:foregroundMark x1="71935" y1="92403" x2="66935" y2="92818"/>
                          <a14:foregroundMark x1="66935" y1="92818" x2="57984" y2="84392"/>
                          <a14:foregroundMark x1="57984" y1="84392" x2="52016" y2="71409"/>
                          <a14:foregroundMark x1="85000" y1="10912" x2="83629" y2="68508"/>
                          <a14:foregroundMark x1="83629" y1="68508" x2="85484" y2="76105"/>
                          <a14:foregroundMark x1="85161" y1="39779" x2="85161" y2="39779"/>
                          <a14:foregroundMark x1="86290" y1="17127" x2="86694" y2="12983"/>
                          <a14:foregroundMark x1="70323" y1="20718" x2="74355" y2="31215"/>
                          <a14:foregroundMark x1="48952" y1="17956" x2="45484" y2="23204"/>
                          <a14:foregroundMark x1="45484" y1="23204" x2="57419" y2="25829"/>
                          <a14:foregroundMark x1="16774" y1="33287" x2="33065" y2="39641"/>
                          <a14:foregroundMark x1="33065" y1="39641" x2="32339" y2="30525"/>
                          <a14:foregroundMark x1="32339" y1="30525" x2="31129" y2="26381"/>
                          <a14:foregroundMark x1="8065" y1="56354" x2="25565" y2="62983"/>
                          <a14:foregroundMark x1="27097" y1="30387" x2="23306" y2="29420"/>
                          <a14:foregroundMark x1="10565" y1="64779" x2="12419" y2="61602"/>
                          <a14:foregroundMark x1="62500" y1="99448" x2="62500" y2="99448"/>
                          <a14:foregroundMark x1="85161" y1="82320" x2="85484" y2="71409"/>
                          <a14:foregroundMark x1="86694" y1="77901" x2="86532" y2="66989"/>
                          <a14:foregroundMark x1="87097" y1="64917" x2="87903" y2="61602"/>
                          <a14:foregroundMark x1="95645" y1="12569" x2="92097" y2="16989"/>
                          <a14:foregroundMark x1="92097" y1="16989" x2="89677" y2="44890"/>
                          <a14:foregroundMark x1="89677" y1="44890" x2="97097" y2="78177"/>
                          <a14:foregroundMark x1="97097" y1="78177" x2="97097" y2="78177"/>
                          <a14:foregroundMark x1="14839" y1="63122" x2="22419" y2="64088"/>
                          <a14:foregroundMark x1="69839" y1="27072" x2="88468" y2="27210"/>
                          <a14:foregroundMark x1="84355" y1="55110" x2="88952" y2="55110"/>
                        </a14:backgroundRemoval>
                      </a14:imgEffect>
                    </a14:imgLayer>
                  </a14:imgProps>
                </a:ext>
                <a:ext uri="{28A0092B-C50C-407E-A947-70E740481C1C}">
                  <a14:useLocalDpi xmlns:a14="http://schemas.microsoft.com/office/drawing/2010/main"/>
                </a:ext>
              </a:extLst>
            </a:blip>
            <a:srcRect t="8932"/>
            <a:stretch/>
          </p:blipFill>
          <p:spPr bwMode="auto">
            <a:xfrm>
              <a:off x="6129337" y="1555259"/>
              <a:ext cx="5510463" cy="2954737"/>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Steps to learning a musical instrument in 2020 - BBC Teach">
            <a:extLst>
              <a:ext uri="{FF2B5EF4-FFF2-40B4-BE49-F238E27FC236}">
                <a16:creationId xmlns:a16="http://schemas.microsoft.com/office/drawing/2014/main" id="{7FDDF3AB-88B1-96A5-02F9-4AD84D23AB2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11142" y="2275807"/>
            <a:ext cx="5546980" cy="3110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11F187B9-5302-6A19-4791-94A7174A6083}"/>
              </a:ext>
            </a:extLst>
          </p:cNvPr>
          <p:cNvSpPr txBox="1"/>
          <p:nvPr/>
        </p:nvSpPr>
        <p:spPr>
          <a:xfrm>
            <a:off x="0" y="411657"/>
            <a:ext cx="12192000" cy="744836"/>
          </a:xfrm>
          <a:prstGeom prst="rect">
            <a:avLst/>
          </a:prstGeom>
        </p:spPr>
        <p:txBody>
          <a:bodyPr vert="horz" lIns="91440" tIns="45720" rIns="91440" bIns="45720" rtlCol="0" anchor="ctr">
            <a:noAutofit/>
          </a:bodyPr>
          <a:lstStyle/>
          <a:p>
            <a:pPr algn="ctr"/>
            <a:r>
              <a:rPr lang="en-US" sz="6000" dirty="0">
                <a:solidFill>
                  <a:schemeClr val="bg1"/>
                </a:solidFill>
              </a:rPr>
              <a:t>Try Something Different</a:t>
            </a:r>
          </a:p>
        </p:txBody>
      </p:sp>
    </p:spTree>
    <p:custDataLst>
      <p:tags r:id="rId1"/>
    </p:custDataLst>
    <p:extLst>
      <p:ext uri="{BB962C8B-B14F-4D97-AF65-F5344CB8AC3E}">
        <p14:creationId xmlns:p14="http://schemas.microsoft.com/office/powerpoint/2010/main" val="206145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419964-A080-4DB1-77DD-9B63300802F6}"/>
              </a:ext>
            </a:extLst>
          </p:cNvPr>
          <p:cNvSpPr txBox="1"/>
          <p:nvPr/>
        </p:nvSpPr>
        <p:spPr>
          <a:xfrm>
            <a:off x="539090" y="2525801"/>
            <a:ext cx="5358922" cy="3447098"/>
          </a:xfrm>
          <a:prstGeom prst="rect">
            <a:avLst/>
          </a:prstGeom>
          <a:noFill/>
        </p:spPr>
        <p:txBody>
          <a:bodyPr wrap="square" rtlCol="0">
            <a:spAutoFit/>
          </a:bodyPr>
          <a:lstStyle/>
          <a:p>
            <a:pPr marL="682625" indent="-342900">
              <a:buFont typeface="Arial" panose="020B0604020202020204" pitchFamily="34" charset="0"/>
              <a:buChar char="•"/>
            </a:pPr>
            <a:r>
              <a:rPr lang="en-US" sz="4000" dirty="0">
                <a:solidFill>
                  <a:schemeClr val="bg1"/>
                </a:solidFill>
              </a:rPr>
              <a:t>Listen to your words</a:t>
            </a:r>
          </a:p>
          <a:p>
            <a:pPr marL="682625" indent="-342900">
              <a:buFont typeface="Arial" panose="020B0604020202020204" pitchFamily="34" charset="0"/>
              <a:buChar char="•"/>
            </a:pPr>
            <a:r>
              <a:rPr lang="en-US" sz="4000" dirty="0">
                <a:solidFill>
                  <a:schemeClr val="bg1"/>
                </a:solidFill>
              </a:rPr>
              <a:t>Try a different perspective </a:t>
            </a:r>
          </a:p>
          <a:p>
            <a:pPr marL="682625" indent="-342900">
              <a:buFont typeface="Arial" panose="020B0604020202020204" pitchFamily="34" charset="0"/>
              <a:buChar char="•"/>
            </a:pPr>
            <a:r>
              <a:rPr lang="en-US" sz="4000" dirty="0">
                <a:solidFill>
                  <a:schemeClr val="bg1"/>
                </a:solidFill>
              </a:rPr>
              <a:t>Substitute negative thoughts</a:t>
            </a:r>
          </a:p>
          <a:p>
            <a:endParaRPr lang="en-US" dirty="0"/>
          </a:p>
        </p:txBody>
      </p:sp>
      <p:pic>
        <p:nvPicPr>
          <p:cNvPr id="5" name="Picture 4" descr="Defeating Negative Thought Patterns When You Feel Stuck">
            <a:extLst>
              <a:ext uri="{FF2B5EF4-FFF2-40B4-BE49-F238E27FC236}">
                <a16:creationId xmlns:a16="http://schemas.microsoft.com/office/drawing/2014/main" id="{25E5592C-4F05-F1F2-D48D-5A528A95167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9612" r="10017"/>
          <a:stretch/>
        </p:blipFill>
        <p:spPr bwMode="auto">
          <a:xfrm>
            <a:off x="6741832" y="2032224"/>
            <a:ext cx="4732145" cy="4195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D428C849-9EBE-570D-4385-00B6C4FF3ADD}"/>
              </a:ext>
            </a:extLst>
          </p:cNvPr>
          <p:cNvGrpSpPr/>
          <p:nvPr/>
        </p:nvGrpSpPr>
        <p:grpSpPr>
          <a:xfrm>
            <a:off x="7802227" y="2150761"/>
            <a:ext cx="2827930" cy="1894859"/>
            <a:chOff x="7880926" y="983629"/>
            <a:chExt cx="2827930" cy="1894859"/>
          </a:xfrm>
        </p:grpSpPr>
        <p:sp>
          <p:nvSpPr>
            <p:cNvPr id="7" name="Rectangle 6">
              <a:extLst>
                <a:ext uri="{FF2B5EF4-FFF2-40B4-BE49-F238E27FC236}">
                  <a16:creationId xmlns:a16="http://schemas.microsoft.com/office/drawing/2014/main" id="{B844A9BD-9D21-1374-FB7E-92315858A3AF}"/>
                </a:ext>
              </a:extLst>
            </p:cNvPr>
            <p:cNvSpPr/>
            <p:nvPr/>
          </p:nvSpPr>
          <p:spPr>
            <a:xfrm>
              <a:off x="7880926" y="1092500"/>
              <a:ext cx="2827930" cy="1688984"/>
            </a:xfrm>
            <a:prstGeom prst="rect">
              <a:avLst/>
            </a:prstGeom>
            <a:solidFill>
              <a:srgbClr val="F4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6" descr="Encouraging words make a difference - LIFE 97.3 LIFE 97.3">
              <a:extLst>
                <a:ext uri="{FF2B5EF4-FFF2-40B4-BE49-F238E27FC236}">
                  <a16:creationId xmlns:a16="http://schemas.microsoft.com/office/drawing/2014/main" id="{B42CF041-F69D-AE4D-A148-BAEF3406078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50363" y="983629"/>
              <a:ext cx="2273830" cy="189485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Is the glass half-full or half-empty? Science knows your answer | The  Independent | The Independent">
            <a:extLst>
              <a:ext uri="{FF2B5EF4-FFF2-40B4-BE49-F238E27FC236}">
                <a16:creationId xmlns:a16="http://schemas.microsoft.com/office/drawing/2014/main" id="{7C406996-4BC1-13FC-160A-0DF4D6F3415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7258"/>
          <a:stretch/>
        </p:blipFill>
        <p:spPr bwMode="auto">
          <a:xfrm>
            <a:off x="6590763" y="1992761"/>
            <a:ext cx="4883214" cy="4426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descr="How the Korean Concept of 'Nunchi' Can Help You Listen to Your Needs | Shine">
            <a:extLst>
              <a:ext uri="{FF2B5EF4-FFF2-40B4-BE49-F238E27FC236}">
                <a16:creationId xmlns:a16="http://schemas.microsoft.com/office/drawing/2014/main" id="{5CC568E3-0BB6-D4DC-DAF3-CCCE2DB965E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90763" y="2293017"/>
            <a:ext cx="4973051" cy="3729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A8984E3D-D18B-2DB4-A089-ACB86A319D2A}"/>
              </a:ext>
            </a:extLst>
          </p:cNvPr>
          <p:cNvSpPr txBox="1"/>
          <p:nvPr/>
        </p:nvSpPr>
        <p:spPr>
          <a:xfrm>
            <a:off x="0" y="411657"/>
            <a:ext cx="12192000"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6000" dirty="0">
                <a:solidFill>
                  <a:schemeClr val="bg1"/>
                </a:solidFill>
              </a:rPr>
              <a:t>Question Your Thoughts And Words</a:t>
            </a:r>
            <a:endParaRPr lang="en-US" sz="6000" b="1" dirty="0">
              <a:solidFill>
                <a:schemeClr val="bg1"/>
              </a:solidFill>
              <a:latin typeface="+mj-lt"/>
              <a:ea typeface="+mj-ea"/>
              <a:cs typeface="+mj-cs"/>
            </a:endParaRPr>
          </a:p>
        </p:txBody>
      </p:sp>
    </p:spTree>
    <p:custDataLst>
      <p:tags r:id="rId1"/>
    </p:custDataLst>
    <p:extLst>
      <p:ext uri="{BB962C8B-B14F-4D97-AF65-F5344CB8AC3E}">
        <p14:creationId xmlns:p14="http://schemas.microsoft.com/office/powerpoint/2010/main" val="393480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000"/>
                            </p:stCondLst>
                            <p:childTnLst>
                              <p:par>
                                <p:cTn id="28" presetID="16" presetClass="entr" presetSubtype="21" fill="hold" nodeType="afterEffect">
                                  <p:stCondLst>
                                    <p:cond delay="175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15F8B8-AE21-8224-8328-25BD4B83F4E2}"/>
              </a:ext>
            </a:extLst>
          </p:cNvPr>
          <p:cNvSpPr txBox="1"/>
          <p:nvPr/>
        </p:nvSpPr>
        <p:spPr>
          <a:xfrm>
            <a:off x="0" y="1604376"/>
            <a:ext cx="12192000"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1" u="none" strike="noStrike" kern="1200" cap="none" spc="0" normalizeH="0" baseline="0" noProof="0" dirty="0">
                <a:ln w="0"/>
                <a:solidFill>
                  <a:prstClr val="white"/>
                </a:solidFill>
                <a:effectLst>
                  <a:innerShdw blurRad="63500" dist="50800" dir="8100000">
                    <a:prstClr val="black">
                      <a:alpha val="50000"/>
                    </a:prstClr>
                  </a:innerShdw>
                </a:effectLst>
                <a:uLnTx/>
                <a:uFillTx/>
                <a:latin typeface="Amasis MT Pro Black" panose="02040A04050005020304" pitchFamily="18" charset="0"/>
                <a:ea typeface="+mn-ea"/>
                <a:cs typeface="+mn-cs"/>
              </a:rPr>
              <a:t>How To Handle Change</a:t>
            </a: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2784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lue Gradient Background Template - SlideModel">
            <a:extLst>
              <a:ext uri="{FF2B5EF4-FFF2-40B4-BE49-F238E27FC236}">
                <a16:creationId xmlns:a16="http://schemas.microsoft.com/office/drawing/2014/main" id="{3F6F6501-8317-4A38-96C0-10F82CBFAB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3 Tips To Help With Transition - How To Deal With Change (1)">
            <a:hlinkClick r:id="" action="ppaction://media"/>
            <a:extLst>
              <a:ext uri="{FF2B5EF4-FFF2-40B4-BE49-F238E27FC236}">
                <a16:creationId xmlns:a16="http://schemas.microsoft.com/office/drawing/2014/main" id="{B66DCEE6-53D5-4817-AA04-81DCC8AA1092}"/>
              </a:ext>
            </a:extLst>
          </p:cNvPr>
          <p:cNvPicPr>
            <a:picLocks noChangeAspect="1"/>
          </p:cNvPicPr>
          <p:nvPr>
            <a:videoFile r:link="rId1"/>
            <p:extLst>
              <p:ext uri="{DAA4B4D4-6D71-4841-9C94-3DE7FCFB9230}">
                <p14:media xmlns:p14="http://schemas.microsoft.com/office/powerpoint/2010/main" r:embed="rId2">
                  <p14:trim end="17942.2333"/>
                </p14:media>
              </p:ext>
            </p:extLst>
          </p:nvPr>
        </p:nvPicPr>
        <p:blipFill>
          <a:blip r:embed="rId6"/>
          <a:stretch>
            <a:fillRect/>
          </a:stretch>
        </p:blipFill>
        <p:spPr>
          <a:xfrm>
            <a:off x="0" y="0"/>
            <a:ext cx="12192000" cy="685800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6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0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058E6B-8004-6906-6238-74EC8F81A642}"/>
              </a:ext>
            </a:extLst>
          </p:cNvPr>
          <p:cNvSpPr txBox="1"/>
          <p:nvPr/>
        </p:nvSpPr>
        <p:spPr>
          <a:xfrm>
            <a:off x="1746914" y="411657"/>
            <a:ext cx="873847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6000" b="1" dirty="0">
                <a:solidFill>
                  <a:schemeClr val="bg1"/>
                </a:solidFill>
                <a:latin typeface="+mj-lt"/>
                <a:ea typeface="+mj-ea"/>
                <a:cs typeface="+mj-cs"/>
              </a:rPr>
              <a:t>Tips for dealing with change </a:t>
            </a:r>
          </a:p>
        </p:txBody>
      </p:sp>
      <p:pic>
        <p:nvPicPr>
          <p:cNvPr id="4098" name="Picture 2" descr="5 Tips for Dealing With Change">
            <a:extLst>
              <a:ext uri="{FF2B5EF4-FFF2-40B4-BE49-F238E27FC236}">
                <a16:creationId xmlns:a16="http://schemas.microsoft.com/office/drawing/2014/main" id="{973559E7-0A17-F2EE-E8F6-51E315DD2871}"/>
              </a:ext>
            </a:extLst>
          </p:cNvPr>
          <p:cNvPicPr>
            <a:picLocks noChangeAspect="1" noChangeArrowheads="1"/>
          </p:cNvPicPr>
          <p:nvPr/>
        </p:nvPicPr>
        <p:blipFill>
          <a:blip r:embed="rId4" cstate="email">
            <a:alphaModFix amt="50000"/>
            <a:extLst>
              <a:ext uri="{BEBA8EAE-BF5A-486C-A8C5-ECC9F3942E4B}">
                <a14:imgProps xmlns:a14="http://schemas.microsoft.com/office/drawing/2010/main">
                  <a14:imgLayer r:embed="rId5">
                    <a14:imgEffect>
                      <a14:backgroundRemoval t="2844" b="96564" l="10000" r="99667">
                        <a14:foregroundMark x1="42400" y1="4147" x2="45467" y2="63507"/>
                        <a14:foregroundMark x1="45467" y1="63507" x2="45467" y2="63507"/>
                        <a14:foregroundMark x1="31133" y1="94076" x2="31133" y2="94076"/>
                        <a14:foregroundMark x1="24533" y1="99289" x2="38933" y2="93957"/>
                        <a14:foregroundMark x1="38933" y1="93957" x2="46533" y2="96327"/>
                        <a14:foregroundMark x1="81267" y1="96564" x2="99667" y2="96564"/>
                        <a14:foregroundMark x1="95267" y1="80213" x2="98867" y2="40758"/>
                        <a14:foregroundMark x1="87200" y1="53318" x2="98267" y2="13981"/>
                        <a14:foregroundMark x1="66267" y1="55687" x2="84200" y2="31043"/>
                        <a14:foregroundMark x1="39600" y1="17654" x2="41200" y2="36967"/>
                        <a14:foregroundMark x1="40200" y1="51896" x2="40200" y2="51896"/>
                        <a14:foregroundMark x1="39200" y1="54976" x2="43333" y2="15877"/>
                        <a14:foregroundMark x1="38200" y1="17299" x2="53067" y2="6754"/>
                        <a14:foregroundMark x1="39867" y1="6398" x2="71733" y2="6517"/>
                        <a14:foregroundMark x1="44333" y1="24289" x2="81533" y2="27607"/>
                        <a14:foregroundMark x1="43400" y1="38981" x2="70200" y2="36374"/>
                        <a14:foregroundMark x1="43000" y1="33649" x2="65267" y2="33412"/>
                        <a14:foregroundMark x1="78733" y1="8412" x2="95067" y2="8412"/>
                        <a14:foregroundMark x1="82933" y1="3555" x2="82933" y2="3555"/>
                        <a14:foregroundMark x1="83200" y1="2844" x2="83200" y2="2844"/>
                        <a14:foregroundMark x1="39733" y1="4976" x2="80267" y2="3555"/>
                        <a14:foregroundMark x1="80267" y1="3555" x2="90333" y2="6635"/>
                        <a14:foregroundMark x1="90333" y1="6635" x2="97067" y2="21327"/>
                        <a14:foregroundMark x1="97067" y1="21327" x2="97600" y2="50592"/>
                        <a14:foregroundMark x1="97600" y1="50592" x2="96600" y2="59479"/>
                        <a14:foregroundMark x1="96600" y1="59479" x2="94333" y2="66706"/>
                        <a14:foregroundMark x1="94333" y1="66706" x2="63333" y2="74526"/>
                        <a14:foregroundMark x1="63333" y1="74526" x2="46267" y2="70498"/>
                        <a14:foregroundMark x1="46267" y1="70498" x2="40667" y2="61848"/>
                        <a14:foregroundMark x1="40667" y1="61848" x2="39400" y2="9005"/>
                        <a14:foregroundMark x1="39400" y1="9005" x2="40067" y2="5332"/>
                        <a14:foregroundMark x1="51600" y1="13507" x2="98733" y2="14929"/>
                        <a14:foregroundMark x1="79400" y1="25118" x2="93800" y2="21090"/>
                        <a14:foregroundMark x1="45800" y1="43957" x2="52067" y2="51896"/>
                        <a14:foregroundMark x1="52067" y1="51896" x2="52933" y2="54384"/>
                        <a14:foregroundMark x1="64467" y1="62678" x2="71400" y2="60900"/>
                        <a14:foregroundMark x1="71400" y1="60900" x2="73533" y2="52962"/>
                        <a14:foregroundMark x1="76133" y1="56754" x2="83000" y2="55924"/>
                        <a14:foregroundMark x1="83000" y1="55924" x2="85667" y2="49526"/>
                        <a14:foregroundMark x1="85667" y1="49526" x2="86000" y2="35308"/>
                        <a14:foregroundMark x1="86000" y1="35308" x2="89200" y2="29147"/>
                        <a14:foregroundMark x1="89200" y1="29147" x2="90267" y2="38744"/>
                        <a14:foregroundMark x1="90267" y1="38744" x2="85000" y2="48460"/>
                        <a14:foregroundMark x1="85000" y1="48460" x2="84667" y2="51540"/>
                        <a14:foregroundMark x1="87000" y1="3199" x2="95933" y2="4028"/>
                        <a14:foregroundMark x1="95933" y1="4028" x2="97200" y2="12915"/>
                        <a14:foregroundMark x1="39533" y1="43839" x2="39533" y2="43839"/>
                        <a14:foregroundMark x1="38533" y1="52488" x2="39067" y2="47986"/>
                        <a14:foregroundMark x1="39267" y1="39810" x2="39267" y2="47393"/>
                        <a14:foregroundMark x1="39200" y1="36256" x2="38867" y2="48815"/>
                        <a14:foregroundMark x1="39200" y1="25118" x2="39067" y2="39218"/>
                        <a14:foregroundMark x1="38733" y1="12085" x2="37467" y2="16351"/>
                        <a14:foregroundMark x1="35800" y1="19905" x2="39400" y2="19905"/>
                        <a14:foregroundMark x1="36133" y1="17299" x2="39400" y2="10664"/>
                        <a14:foregroundMark x1="39400" y1="10664" x2="39533" y2="8412"/>
                        <a14:foregroundMark x1="38400" y1="11374" x2="38400" y2="11374"/>
                        <a14:foregroundMark x1="37933" y1="12915" x2="37933" y2="12915"/>
                        <a14:foregroundMark x1="39067" y1="10190" x2="39067" y2="10190"/>
                        <a14:foregroundMark x1="35600" y1="18720" x2="35600" y2="18720"/>
                        <a14:foregroundMark x1="35400" y1="19905" x2="35400" y2="19905"/>
                        <a14:foregroundMark x1="35400" y1="20142" x2="35400" y2="20142"/>
                      </a14:backgroundRemoval>
                    </a14:imgEffect>
                  </a14:imgLayer>
                </a14:imgProps>
              </a:ext>
              <a:ext uri="{28A0092B-C50C-407E-A947-70E740481C1C}">
                <a14:useLocalDpi xmlns:a14="http://schemas.microsoft.com/office/drawing/2010/main"/>
              </a:ext>
            </a:extLst>
          </a:blip>
          <a:srcRect/>
          <a:stretch>
            <a:fillRect/>
          </a:stretch>
        </p:blipFill>
        <p:spPr bwMode="auto">
          <a:xfrm>
            <a:off x="7347284" y="4132138"/>
            <a:ext cx="4844715" cy="27258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AD2AFA-C285-C292-79B7-F40FBCA06A48}"/>
              </a:ext>
            </a:extLst>
          </p:cNvPr>
          <p:cNvSpPr txBox="1"/>
          <p:nvPr/>
        </p:nvSpPr>
        <p:spPr>
          <a:xfrm>
            <a:off x="340360" y="1796560"/>
            <a:ext cx="9922756" cy="370934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solidFill>
                  <a:schemeClr val="bg1"/>
                </a:solidFill>
              </a:rPr>
              <a:t>Be mindful of the future to prepare for what may come</a:t>
            </a:r>
          </a:p>
          <a:p>
            <a:pPr marL="285750" indent="-285750">
              <a:lnSpc>
                <a:spcPct val="150000"/>
              </a:lnSpc>
              <a:buFont typeface="Arial" panose="020B0604020202020204" pitchFamily="34" charset="0"/>
              <a:buChar char="•"/>
            </a:pPr>
            <a:r>
              <a:rPr lang="en-US" sz="3200" dirty="0">
                <a:solidFill>
                  <a:schemeClr val="bg1"/>
                </a:solidFill>
              </a:rPr>
              <a:t>Focus on the positives of the change vs negatives </a:t>
            </a:r>
          </a:p>
          <a:p>
            <a:pPr marL="285750" indent="-285750">
              <a:lnSpc>
                <a:spcPct val="150000"/>
              </a:lnSpc>
              <a:buFont typeface="Arial" panose="020B0604020202020204" pitchFamily="34" charset="0"/>
              <a:buChar char="•"/>
            </a:pPr>
            <a:r>
              <a:rPr lang="en-US" sz="3200" dirty="0">
                <a:solidFill>
                  <a:schemeClr val="bg1"/>
                </a:solidFill>
              </a:rPr>
              <a:t>Establish a daily routine to find comfort in structure </a:t>
            </a:r>
          </a:p>
          <a:p>
            <a:pPr marL="285750" indent="-285750">
              <a:lnSpc>
                <a:spcPct val="150000"/>
              </a:lnSpc>
              <a:buFont typeface="Arial" panose="020B0604020202020204" pitchFamily="34" charset="0"/>
              <a:buChar char="•"/>
            </a:pPr>
            <a:r>
              <a:rPr lang="en-US" sz="3200" dirty="0">
                <a:solidFill>
                  <a:schemeClr val="bg1"/>
                </a:solidFill>
              </a:rPr>
              <a:t>Seek out support from friends and family </a:t>
            </a:r>
          </a:p>
          <a:p>
            <a:pPr marL="285750" indent="-285750">
              <a:lnSpc>
                <a:spcPct val="150000"/>
              </a:lnSpc>
              <a:buFont typeface="Arial" panose="020B0604020202020204" pitchFamily="34" charset="0"/>
              <a:buChar char="•"/>
            </a:pPr>
            <a:r>
              <a:rPr lang="en-US" sz="3200" dirty="0">
                <a:solidFill>
                  <a:schemeClr val="bg1"/>
                </a:solidFill>
              </a:rPr>
              <a:t>Practice self-care and regular self check-ins</a:t>
            </a:r>
          </a:p>
        </p:txBody>
      </p:sp>
    </p:spTree>
    <p:custDataLst>
      <p:tags r:id="rId1"/>
    </p:custDataLst>
    <p:extLst>
      <p:ext uri="{BB962C8B-B14F-4D97-AF65-F5344CB8AC3E}">
        <p14:creationId xmlns:p14="http://schemas.microsoft.com/office/powerpoint/2010/main" val="209612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F4DEFB-EB19-DF32-BBAC-436C992B2711}"/>
              </a:ext>
            </a:extLst>
          </p:cNvPr>
          <p:cNvSpPr txBox="1"/>
          <p:nvPr/>
        </p:nvSpPr>
        <p:spPr>
          <a:xfrm>
            <a:off x="3164296" y="411657"/>
            <a:ext cx="5880619" cy="7448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Light" panose="020F0302020204030204"/>
                <a:ea typeface="+mn-ea"/>
                <a:cs typeface="+mn-cs"/>
              </a:rPr>
              <a:t>Why Adapt?</a:t>
            </a:r>
          </a:p>
        </p:txBody>
      </p:sp>
      <p:sp>
        <p:nvSpPr>
          <p:cNvPr id="4" name="TextBox 3">
            <a:extLst>
              <a:ext uri="{FF2B5EF4-FFF2-40B4-BE49-F238E27FC236}">
                <a16:creationId xmlns:a16="http://schemas.microsoft.com/office/drawing/2014/main" id="{3EB5FBB5-1CBC-238C-1F41-C1F4DC95C1FE}"/>
              </a:ext>
            </a:extLst>
          </p:cNvPr>
          <p:cNvSpPr txBox="1"/>
          <p:nvPr/>
        </p:nvSpPr>
        <p:spPr>
          <a:xfrm>
            <a:off x="1542199" y="1805792"/>
            <a:ext cx="9130349" cy="861774"/>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Leaders must constantly deal with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5BDD845-66A3-1E6E-E2CB-502532F28A7B}"/>
              </a:ext>
            </a:extLst>
          </p:cNvPr>
          <p:cNvSpPr txBox="1"/>
          <p:nvPr/>
        </p:nvSpPr>
        <p:spPr>
          <a:xfrm>
            <a:off x="1542197" y="2831502"/>
            <a:ext cx="9130351" cy="1077218"/>
          </a:xfrm>
          <a:prstGeom prst="rect">
            <a:avLst/>
          </a:prstGeom>
          <a:solidFill>
            <a:srgbClr val="2F559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Leaders must understand change personally before helping others through it.</a:t>
            </a:r>
          </a:p>
        </p:txBody>
      </p:sp>
      <p:sp>
        <p:nvSpPr>
          <p:cNvPr id="6" name="TextBox 5">
            <a:extLst>
              <a:ext uri="{FF2B5EF4-FFF2-40B4-BE49-F238E27FC236}">
                <a16:creationId xmlns:a16="http://schemas.microsoft.com/office/drawing/2014/main" id="{29A46A81-EBD9-03F3-1213-E168AC21CA13}"/>
              </a:ext>
            </a:extLst>
          </p:cNvPr>
          <p:cNvSpPr txBox="1"/>
          <p:nvPr/>
        </p:nvSpPr>
        <p:spPr>
          <a:xfrm>
            <a:off x="1542197" y="4072656"/>
            <a:ext cx="9130352" cy="1077218"/>
          </a:xfrm>
          <a:prstGeom prst="rect">
            <a:avLst/>
          </a:prstGeom>
          <a:solidFill>
            <a:srgbClr val="2F559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People look to and rely on their leaders in times of change.</a:t>
            </a:r>
          </a:p>
        </p:txBody>
      </p:sp>
      <p:sp>
        <p:nvSpPr>
          <p:cNvPr id="7" name="TextBox 6">
            <a:extLst>
              <a:ext uri="{FF2B5EF4-FFF2-40B4-BE49-F238E27FC236}">
                <a16:creationId xmlns:a16="http://schemas.microsoft.com/office/drawing/2014/main" id="{6A7BED14-E023-FC15-5CFD-09BC724A0CD5}"/>
              </a:ext>
            </a:extLst>
          </p:cNvPr>
          <p:cNvSpPr txBox="1"/>
          <p:nvPr/>
        </p:nvSpPr>
        <p:spPr>
          <a:xfrm>
            <a:off x="1542197" y="5313809"/>
            <a:ext cx="9130351" cy="1077218"/>
          </a:xfrm>
          <a:prstGeom prst="rect">
            <a:avLst/>
          </a:prstGeom>
          <a:solidFill>
            <a:srgbClr val="2F559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Adaptability is important for leaders effectiveness and success , especially during times of change.</a:t>
            </a:r>
          </a:p>
        </p:txBody>
      </p:sp>
    </p:spTree>
    <p:custDataLst>
      <p:tags r:id="rId1"/>
    </p:custDataLst>
    <p:extLst>
      <p:ext uri="{BB962C8B-B14F-4D97-AF65-F5344CB8AC3E}">
        <p14:creationId xmlns:p14="http://schemas.microsoft.com/office/powerpoint/2010/main" val="321733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95AEB6-550A-2EC0-F46F-E95A23344930}"/>
              </a:ext>
            </a:extLst>
          </p:cNvPr>
          <p:cNvSpPr txBox="1"/>
          <p:nvPr/>
        </p:nvSpPr>
        <p:spPr>
          <a:xfrm>
            <a:off x="3541040" y="40917"/>
            <a:ext cx="8294273" cy="3862596"/>
          </a:xfrm>
          <a:prstGeom prst="rect">
            <a:avLst/>
          </a:prstGeom>
          <a:noFill/>
        </p:spPr>
        <p:txBody>
          <a:bodyPr wrap="square" rtlCol="0">
            <a:spAutoFit/>
          </a:bodyPr>
          <a:lstStyle/>
          <a:p>
            <a:pPr>
              <a:spcBef>
                <a:spcPts val="100"/>
              </a:spcBef>
              <a:spcAft>
                <a:spcPts val="100"/>
              </a:spcAft>
            </a:pPr>
            <a:r>
              <a:rPr lang="en-US" sz="6000" b="1" dirty="0"/>
              <a:t>IF</a:t>
            </a:r>
          </a:p>
          <a:p>
            <a:pPr>
              <a:spcBef>
                <a:spcPts val="100"/>
              </a:spcBef>
              <a:spcAft>
                <a:spcPts val="100"/>
              </a:spcAft>
            </a:pPr>
            <a:r>
              <a:rPr lang="en-US" sz="6000" b="1" dirty="0"/>
              <a:t>YOU</a:t>
            </a:r>
          </a:p>
          <a:p>
            <a:pPr>
              <a:spcBef>
                <a:spcPts val="100"/>
              </a:spcBef>
              <a:spcAft>
                <a:spcPts val="100"/>
              </a:spcAft>
            </a:pPr>
            <a:r>
              <a:rPr lang="en-US" sz="6000" b="1" dirty="0"/>
              <a:t>CHANGE</a:t>
            </a:r>
          </a:p>
          <a:p>
            <a:pPr>
              <a:spcBef>
                <a:spcPts val="100"/>
              </a:spcBef>
              <a:spcAft>
                <a:spcPts val="100"/>
              </a:spcAft>
            </a:pPr>
            <a:r>
              <a:rPr lang="en-US" sz="6000" b="1" dirty="0"/>
              <a:t>NOTHING,</a:t>
            </a:r>
          </a:p>
        </p:txBody>
      </p:sp>
      <p:sp>
        <p:nvSpPr>
          <p:cNvPr id="10" name="TextBox 9">
            <a:extLst>
              <a:ext uri="{FF2B5EF4-FFF2-40B4-BE49-F238E27FC236}">
                <a16:creationId xmlns:a16="http://schemas.microsoft.com/office/drawing/2014/main" id="{903D02A5-24A5-3FB1-184D-EA241E19A68B}"/>
              </a:ext>
            </a:extLst>
          </p:cNvPr>
          <p:cNvSpPr txBox="1"/>
          <p:nvPr/>
        </p:nvSpPr>
        <p:spPr>
          <a:xfrm>
            <a:off x="5201399" y="3825466"/>
            <a:ext cx="7084627" cy="2913618"/>
          </a:xfrm>
          <a:prstGeom prst="rect">
            <a:avLst/>
          </a:prstGeom>
          <a:noFill/>
        </p:spPr>
        <p:txBody>
          <a:bodyPr wrap="square">
            <a:spAutoFit/>
          </a:bodyPr>
          <a:lstStyle/>
          <a:p>
            <a:pPr>
              <a:spcBef>
                <a:spcPts val="100"/>
              </a:spcBef>
              <a:spcAft>
                <a:spcPts val="100"/>
              </a:spcAft>
            </a:pPr>
            <a:r>
              <a:rPr lang="en-US" sz="6000" b="1" dirty="0"/>
              <a:t>NOTHING</a:t>
            </a:r>
          </a:p>
          <a:p>
            <a:pPr>
              <a:spcBef>
                <a:spcPts val="100"/>
              </a:spcBef>
              <a:spcAft>
                <a:spcPts val="100"/>
              </a:spcAft>
            </a:pPr>
            <a:r>
              <a:rPr lang="en-US" sz="6000" b="1" dirty="0"/>
              <a:t>WILL</a:t>
            </a:r>
          </a:p>
          <a:p>
            <a:pPr>
              <a:spcBef>
                <a:spcPts val="100"/>
              </a:spcBef>
              <a:spcAft>
                <a:spcPts val="100"/>
              </a:spcAft>
            </a:pPr>
            <a:r>
              <a:rPr lang="en-US" sz="6000" b="1" dirty="0"/>
              <a:t>CHANGE.</a:t>
            </a:r>
          </a:p>
        </p:txBody>
      </p:sp>
    </p:spTree>
    <p:extLst>
      <p:ext uri="{BB962C8B-B14F-4D97-AF65-F5344CB8AC3E}">
        <p14:creationId xmlns:p14="http://schemas.microsoft.com/office/powerpoint/2010/main" val="339635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1000"/>
                                        <p:tgtEl>
                                          <p:spTgt spid="9">
                                            <p:txEl>
                                              <p:pRg st="3" end="3"/>
                                            </p:txEl>
                                          </p:spTgt>
                                        </p:tgtEl>
                                      </p:cBhvr>
                                    </p:animEffect>
                                    <p:anim calcmode="lin" valueType="num">
                                      <p:cBhvr>
                                        <p:cTn id="2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10" presetClass="entr" presetSubtype="0" fill="hold" grpId="0" nodeType="afterEffect">
                                  <p:stCondLst>
                                    <p:cond delay="2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BIG CHANGE - Motivational Leadership Video">
            <a:hlinkClick r:id="" action="ppaction://media"/>
            <a:extLst>
              <a:ext uri="{FF2B5EF4-FFF2-40B4-BE49-F238E27FC236}">
                <a16:creationId xmlns:a16="http://schemas.microsoft.com/office/drawing/2014/main" id="{123B7A6D-51D8-4B33-84A3-837945E241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148184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0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24CD3-BEAA-C222-49FD-325B278086A1}"/>
              </a:ext>
            </a:extLst>
          </p:cNvPr>
          <p:cNvSpPr txBox="1"/>
          <p:nvPr/>
        </p:nvSpPr>
        <p:spPr>
          <a:xfrm>
            <a:off x="643659" y="1525829"/>
            <a:ext cx="5366084" cy="3785652"/>
          </a:xfrm>
          <a:prstGeom prst="rect">
            <a:avLst/>
          </a:prstGeom>
          <a:noFill/>
        </p:spPr>
        <p:txBody>
          <a:bodyPr wrap="square" rtlCol="0">
            <a:spAutoFit/>
          </a:bodyPr>
          <a:lstStyle/>
          <a:p>
            <a:pPr algn="ctr"/>
            <a:r>
              <a:rPr lang="en-US" sz="4800" b="1" dirty="0">
                <a:ln w="10160">
                  <a:solidFill>
                    <a:srgbClr val="002060"/>
                  </a:solidFill>
                  <a:prstDash val="solid"/>
                </a:ln>
                <a:solidFill>
                  <a:srgbClr val="FFFFFF"/>
                </a:solidFill>
                <a:effectLst>
                  <a:outerShdw blurRad="38100" dist="22860" dir="5400000" algn="tl" rotWithShape="0">
                    <a:srgbClr val="000000">
                      <a:alpha val="30000"/>
                    </a:srgbClr>
                  </a:outerShdw>
                </a:effectLst>
              </a:rPr>
              <a:t>Consider posting the tips for dealing with change in your workspace for reference. </a:t>
            </a:r>
          </a:p>
        </p:txBody>
      </p:sp>
      <p:grpSp>
        <p:nvGrpSpPr>
          <p:cNvPr id="18" name="Group 17">
            <a:extLst>
              <a:ext uri="{FF2B5EF4-FFF2-40B4-BE49-F238E27FC236}">
                <a16:creationId xmlns:a16="http://schemas.microsoft.com/office/drawing/2014/main" id="{80F69E2B-4C1C-6AE9-4F84-9F03A543F972}"/>
              </a:ext>
            </a:extLst>
          </p:cNvPr>
          <p:cNvGrpSpPr/>
          <p:nvPr/>
        </p:nvGrpSpPr>
        <p:grpSpPr>
          <a:xfrm>
            <a:off x="7108981" y="168448"/>
            <a:ext cx="4848447" cy="6510215"/>
            <a:chOff x="7145078" y="167677"/>
            <a:chExt cx="4848447" cy="6510215"/>
          </a:xfrm>
        </p:grpSpPr>
        <p:pic>
          <p:nvPicPr>
            <p:cNvPr id="15" name="Picture 14">
              <a:extLst>
                <a:ext uri="{FF2B5EF4-FFF2-40B4-BE49-F238E27FC236}">
                  <a16:creationId xmlns:a16="http://schemas.microsoft.com/office/drawing/2014/main" id="{41BE2FAF-1D6A-6747-800A-3D9B54DD8EC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9515" t="18919" r="32723" b="11265"/>
            <a:stretch/>
          </p:blipFill>
          <p:spPr>
            <a:xfrm>
              <a:off x="7145078" y="167677"/>
              <a:ext cx="4848447" cy="6510215"/>
            </a:xfrm>
            <a:prstGeom prst="rect">
              <a:avLst/>
            </a:prstGeom>
          </p:spPr>
        </p:pic>
        <p:sp>
          <p:nvSpPr>
            <p:cNvPr id="17" name="Rectangle 16">
              <a:extLst>
                <a:ext uri="{FF2B5EF4-FFF2-40B4-BE49-F238E27FC236}">
                  <a16:creationId xmlns:a16="http://schemas.microsoft.com/office/drawing/2014/main" id="{2B798BC5-6526-A0F4-68D7-9349EDD79159}"/>
                </a:ext>
              </a:extLst>
            </p:cNvPr>
            <p:cNvSpPr/>
            <p:nvPr/>
          </p:nvSpPr>
          <p:spPr>
            <a:xfrm>
              <a:off x="9623323" y="2005043"/>
              <a:ext cx="26547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124" name="Picture 4" descr="scissor clipart school - scissors PNG image with transparent background |  TOPpng">
            <a:extLst>
              <a:ext uri="{FF2B5EF4-FFF2-40B4-BE49-F238E27FC236}">
                <a16:creationId xmlns:a16="http://schemas.microsoft.com/office/drawing/2014/main" id="{14C76787-93A3-81BA-F8D6-D3C3B8B11226}"/>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4075" b="93714" l="1429" r="97619">
                        <a14:foregroundMark x1="5119" y1="22934" x2="8095" y2="24447"/>
                        <a14:foregroundMark x1="22381" y1="8615" x2="22024" y2="7334"/>
                        <a14:foregroundMark x1="51071" y1="93946" x2="51071" y2="93946"/>
                        <a14:foregroundMark x1="94286" y1="51572" x2="94286" y2="51572"/>
                        <a14:foregroundMark x1="98095" y1="47148" x2="98095" y2="47148"/>
                        <a14:foregroundMark x1="1429" y1="19208" x2="1429" y2="19208"/>
                        <a14:foregroundMark x1="19524" y1="4657" x2="19524" y2="4657"/>
                        <a14:foregroundMark x1="19167" y1="4191" x2="19167" y2="4191"/>
                        <a14:foregroundMark x1="19048" y1="4075" x2="19048" y2="4075"/>
                      </a14:backgroundRemoval>
                    </a14:imgEffect>
                  </a14:imgLayer>
                </a14:imgProps>
              </a:ext>
              <a:ext uri="{28A0092B-C50C-407E-A947-70E740481C1C}">
                <a14:useLocalDpi xmlns:a14="http://schemas.microsoft.com/office/drawing/2010/main"/>
              </a:ext>
            </a:extLst>
          </a:blip>
          <a:srcRect/>
          <a:stretch>
            <a:fillRect/>
          </a:stretch>
        </p:blipFill>
        <p:spPr bwMode="auto">
          <a:xfrm rot="8033091">
            <a:off x="6129811" y="1830026"/>
            <a:ext cx="1437811" cy="14704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1196115-A093-5ADE-6F0F-17A48466B7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9515" t="44106" r="32723" b="11265"/>
          <a:stretch/>
        </p:blipFill>
        <p:spPr>
          <a:xfrm>
            <a:off x="7108980" y="2517143"/>
            <a:ext cx="4848447" cy="4161520"/>
          </a:xfrm>
          <a:prstGeom prst="rect">
            <a:avLst/>
          </a:prstGeom>
        </p:spPr>
      </p:pic>
    </p:spTree>
    <p:extLst>
      <p:ext uri="{BB962C8B-B14F-4D97-AF65-F5344CB8AC3E}">
        <p14:creationId xmlns:p14="http://schemas.microsoft.com/office/powerpoint/2010/main" val="237386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0-#ppt_w/2"/>
                                          </p:val>
                                        </p:tav>
                                        <p:tav tm="100000">
                                          <p:val>
                                            <p:strVal val="#ppt_x"/>
                                          </p:val>
                                        </p:tav>
                                      </p:tavLst>
                                    </p:anim>
                                    <p:anim calcmode="lin" valueType="num">
                                      <p:cBhvr additive="base">
                                        <p:cTn id="8" dur="500" fill="hold"/>
                                        <p:tgtEl>
                                          <p:spTgt spid="51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path" presetSubtype="0" accel="50000" decel="50000" fill="hold" nodeType="afterEffect">
                                  <p:stCondLst>
                                    <p:cond delay="0"/>
                                  </p:stCondLst>
                                  <p:childTnLst>
                                    <p:animMotion origin="layout" path="M 1.25E-6 -4.07407E-6 L 0.60573 -4.07407E-6 " pathEditMode="relative" rAng="0" ptsTypes="AA">
                                      <p:cBhvr>
                                        <p:cTn id="11" dur="3000" fill="hold"/>
                                        <p:tgtEl>
                                          <p:spTgt spid="5124"/>
                                        </p:tgtEl>
                                        <p:attrNameLst>
                                          <p:attrName>ppt_x</p:attrName>
                                          <p:attrName>ppt_y</p:attrName>
                                        </p:attrNameLst>
                                      </p:cBhvr>
                                      <p:rCtr x="30286" y="0"/>
                                    </p:animMotion>
                                  </p:childTnLst>
                                </p:cTn>
                              </p:par>
                              <p:par>
                                <p:cTn id="12" presetID="1" presetClass="exit" presetSubtype="0" fill="hold" nodeType="withEffect">
                                  <p:stCondLst>
                                    <p:cond delay="2500"/>
                                  </p:stCondLst>
                                  <p:childTnLst>
                                    <p:set>
                                      <p:cBhvr>
                                        <p:cTn id="13" dur="1" fill="hold">
                                          <p:stCondLst>
                                            <p:cond delay="0"/>
                                          </p:stCondLst>
                                        </p:cTn>
                                        <p:tgtEl>
                                          <p:spTgt spid="18"/>
                                        </p:tgtEl>
                                        <p:attrNameLst>
                                          <p:attrName>style.visibility</p:attrName>
                                        </p:attrNameLst>
                                      </p:cBhvr>
                                      <p:to>
                                        <p:strVal val="hidden"/>
                                      </p:to>
                                    </p:set>
                                  </p:childTnLst>
                                </p:cTn>
                              </p:par>
                            </p:childTnLst>
                          </p:cTn>
                        </p:par>
                        <p:par>
                          <p:cTn id="14" fill="hold">
                            <p:stCondLst>
                              <p:cond delay="3500"/>
                            </p:stCondLst>
                            <p:childTnLst>
                              <p:par>
                                <p:cTn id="15" presetID="42" presetClass="path" presetSubtype="0" accel="50000" decel="50000" fill="hold" nodeType="afterEffect">
                                  <p:stCondLst>
                                    <p:cond delay="0"/>
                                  </p:stCondLst>
                                  <p:childTnLst>
                                    <p:animMotion origin="layout" path="M -1.04167E-6 -3.7037E-7 L -0.05859 -0.14583 " pathEditMode="relative" rAng="0" ptsTypes="AA">
                                      <p:cBhvr>
                                        <p:cTn id="16" dur="500" fill="hold"/>
                                        <p:tgtEl>
                                          <p:spTgt spid="16"/>
                                        </p:tgtEl>
                                        <p:attrNameLst>
                                          <p:attrName>ppt_x</p:attrName>
                                          <p:attrName>ppt_y</p:attrName>
                                        </p:attrNameLst>
                                      </p:cBhvr>
                                      <p:rCtr x="-2930" y="-7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32E019-6498-9648-F06C-6D95309DA10F}"/>
              </a:ext>
            </a:extLst>
          </p:cNvPr>
          <p:cNvSpPr txBox="1"/>
          <p:nvPr/>
        </p:nvSpPr>
        <p:spPr>
          <a:xfrm>
            <a:off x="0" y="270045"/>
            <a:ext cx="12192000" cy="6001643"/>
          </a:xfrm>
          <a:prstGeom prst="rect">
            <a:avLst/>
          </a:prstGeom>
          <a:noFill/>
        </p:spPr>
        <p:txBody>
          <a:bodyPr wrap="square">
            <a:spAutoFit/>
          </a:bodyPr>
          <a:lstStyle/>
          <a:p>
            <a:pPr algn="ctr"/>
            <a:r>
              <a:rPr lang="en-US" sz="8800" i="1" dirty="0">
                <a:ln w="0"/>
                <a:solidFill>
                  <a:schemeClr val="bg1"/>
                </a:solidFill>
                <a:effectLst>
                  <a:innerShdw blurRad="63500" dist="50800" dir="8100000">
                    <a:prstClr val="black">
                      <a:alpha val="50000"/>
                    </a:prstClr>
                  </a:innerShdw>
                </a:effectLst>
                <a:latin typeface="Amasis MT Pro Black" panose="02040A04050005020304" pitchFamily="18" charset="0"/>
              </a:rPr>
              <a:t>Thank you for </a:t>
            </a:r>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adapting </a:t>
            </a:r>
          </a:p>
          <a:p>
            <a:pPr algn="ctr"/>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to </a:t>
            </a:r>
          </a:p>
          <a:p>
            <a:pPr algn="ctr"/>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change </a:t>
            </a:r>
            <a:endParaRPr lang="en-US" sz="9600" dirty="0"/>
          </a:p>
        </p:txBody>
      </p:sp>
      <p:pic>
        <p:nvPicPr>
          <p:cNvPr id="5" name="Picture 4">
            <a:extLst>
              <a:ext uri="{FF2B5EF4-FFF2-40B4-BE49-F238E27FC236}">
                <a16:creationId xmlns:a16="http://schemas.microsoft.com/office/drawing/2014/main" id="{7B72AA5D-CDA5-7418-45E9-14611443CC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31419" y="3156727"/>
            <a:ext cx="2332640" cy="3882413"/>
          </a:xfrm>
          <a:prstGeom prst="rect">
            <a:avLst/>
          </a:prstGeom>
        </p:spPr>
      </p:pic>
    </p:spTree>
    <p:extLst>
      <p:ext uri="{BB962C8B-B14F-4D97-AF65-F5344CB8AC3E}">
        <p14:creationId xmlns:p14="http://schemas.microsoft.com/office/powerpoint/2010/main" val="613442181"/>
      </p:ext>
    </p:extLst>
  </p:cSld>
  <p:clrMapOvr>
    <a:masterClrMapping/>
  </p:clrMapOvr>
  <mc:AlternateContent xmlns:mc="http://schemas.openxmlformats.org/markup-compatibility/2006" xmlns:p14="http://schemas.microsoft.com/office/powerpoint/2010/main">
    <mc:Choice Requires="p14">
      <p:transition spd="slow" p14:dur="2000" advTm="13945"/>
    </mc:Choice>
    <mc:Fallback xmlns="">
      <p:transition spd="slow" advTm="13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ee Cartoon png download - 900*506 - Free Transparent Honey Bee png  Download. - CleanPNG / KissPNG">
            <a:extLst>
              <a:ext uri="{FF2B5EF4-FFF2-40B4-BE49-F238E27FC236}">
                <a16:creationId xmlns:a16="http://schemas.microsoft.com/office/drawing/2014/main" id="{DDF370AC-0C37-79A0-8ED7-D90C787667E3}"/>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3077" b="96731" l="2000" r="99556">
                        <a14:foregroundMark x1="8444" y1="58077" x2="8444" y2="58077"/>
                        <a14:foregroundMark x1="20333" y1="3077" x2="20333" y2="3077"/>
                        <a14:foregroundMark x1="2333" y1="21731" x2="2333" y2="21731"/>
                        <a14:foregroundMark x1="6333" y1="16923" x2="6333" y2="16923"/>
                        <a14:foregroundMark x1="8556" y1="18077" x2="8556" y2="18077"/>
                        <a14:foregroundMark x1="10222" y1="20577" x2="10222" y2="20577"/>
                        <a14:foregroundMark x1="16667" y1="15962" x2="16667" y2="15962"/>
                        <a14:foregroundMark x1="17778" y1="5192" x2="17778" y2="5192"/>
                        <a14:foregroundMark x1="16667" y1="7500" x2="16667" y2="7500"/>
                        <a14:foregroundMark x1="16444" y1="9423" x2="16444" y2="9423"/>
                        <a14:foregroundMark x1="31222" y1="74038" x2="31222" y2="74038"/>
                        <a14:foregroundMark x1="31889" y1="78462" x2="31889" y2="78462"/>
                        <a14:foregroundMark x1="33111" y1="81923" x2="33111" y2="81923"/>
                        <a14:foregroundMark x1="35000" y1="85962" x2="35000" y2="85962"/>
                        <a14:foregroundMark x1="36556" y1="87885" x2="36556" y2="87885"/>
                        <a14:foregroundMark x1="39111" y1="90385" x2="39111" y2="90385"/>
                        <a14:foregroundMark x1="41556" y1="91346" x2="41556" y2="91346"/>
                        <a14:foregroundMark x1="44222" y1="91731" x2="44222" y2="91731"/>
                        <a14:foregroundMark x1="46333" y1="91731" x2="46333" y2="91731"/>
                        <a14:foregroundMark x1="49222" y1="89808" x2="49222" y2="89808"/>
                        <a14:foregroundMark x1="51333" y1="87500" x2="51333" y2="87500"/>
                        <a14:foregroundMark x1="52778" y1="84423" x2="52778" y2="84423"/>
                        <a14:foregroundMark x1="54111" y1="80192" x2="54111" y2="80192"/>
                        <a14:foregroundMark x1="54222" y1="75000" x2="54222" y2="75000"/>
                        <a14:foregroundMark x1="53111" y1="71538" x2="53111" y2="71538"/>
                        <a14:foregroundMark x1="50778" y1="70000" x2="50778" y2="70000"/>
                        <a14:foregroundMark x1="48778" y1="71346" x2="48778" y2="71346"/>
                        <a14:foregroundMark x1="47778" y1="75577" x2="47778" y2="75577"/>
                        <a14:foregroundMark x1="48333" y1="80577" x2="48333" y2="80577"/>
                        <a14:foregroundMark x1="49222" y1="84038" x2="49222" y2="84038"/>
                        <a14:foregroundMark x1="52889" y1="89038" x2="52889" y2="89038"/>
                        <a14:foregroundMark x1="55444" y1="91346" x2="55444" y2="91346"/>
                        <a14:foregroundMark x1="57889" y1="91923" x2="57889" y2="91923"/>
                        <a14:foregroundMark x1="60778" y1="91923" x2="60778" y2="91923"/>
                        <a14:foregroundMark x1="63222" y1="91731" x2="63222" y2="91731"/>
                        <a14:foregroundMark x1="65778" y1="90192" x2="65778" y2="90192"/>
                        <a14:foregroundMark x1="67667" y1="88269" x2="67667" y2="88269"/>
                        <a14:foregroundMark x1="70000" y1="85769" x2="70000" y2="85769"/>
                        <a14:foregroundMark x1="71778" y1="82500" x2="71778" y2="82500"/>
                        <a14:foregroundMark x1="73222" y1="78269" x2="73222" y2="78269"/>
                        <a14:foregroundMark x1="74111" y1="73654" x2="74111" y2="73654"/>
                        <a14:foregroundMark x1="74111" y1="69808" x2="74111" y2="69808"/>
                        <a14:foregroundMark x1="72778" y1="65962" x2="72778" y2="65962"/>
                        <a14:foregroundMark x1="70333" y1="65577" x2="70333" y2="65577"/>
                        <a14:foregroundMark x1="68000" y1="67308" x2="68000" y2="67308"/>
                        <a14:foregroundMark x1="67222" y1="70577" x2="67222" y2="70577"/>
                        <a14:foregroundMark x1="67333" y1="75769" x2="67333" y2="75769"/>
                        <a14:foregroundMark x1="67889" y1="79423" x2="67889" y2="79423"/>
                        <a14:foregroundMark x1="70556" y1="87500" x2="70556" y2="87500"/>
                        <a14:foregroundMark x1="72778" y1="91154" x2="72778" y2="91154"/>
                        <a14:foregroundMark x1="75000" y1="93269" x2="75000" y2="93269"/>
                        <a14:foregroundMark x1="77000" y1="94615" x2="77000" y2="94615"/>
                        <a14:foregroundMark x1="79667" y1="95962" x2="79667" y2="95962"/>
                        <a14:foregroundMark x1="82222" y1="97115" x2="82222" y2="97115"/>
                        <a14:foregroundMark x1="85111" y1="96731" x2="85111" y2="96731"/>
                        <a14:foregroundMark x1="87000" y1="95962" x2="87000" y2="95962"/>
                        <a14:foregroundMark x1="89889" y1="94038" x2="89889" y2="94038"/>
                        <a14:foregroundMark x1="92000" y1="92115" x2="92000" y2="92115"/>
                        <a14:foregroundMark x1="93667" y1="89423" x2="93667" y2="89423"/>
                        <a14:foregroundMark x1="95556" y1="86346" x2="95556" y2="86346"/>
                        <a14:foregroundMark x1="97333" y1="82692" x2="97333" y2="82692"/>
                        <a14:foregroundMark x1="98889" y1="78654" x2="98889" y2="78654"/>
                        <a14:foregroundMark x1="99556" y1="75000" x2="99556" y2="75000"/>
                        <a14:foregroundMark x1="68333" y1="80385" x2="68333" y2="80385"/>
                        <a14:backgroundMark x1="10000" y1="20577" x2="10000" y2="20577"/>
                        <a14:backgroundMark x1="6111" y1="17308" x2="6111" y2="17308"/>
                        <a14:backgroundMark x1="6333" y1="17308" x2="6333" y2="17308"/>
                      </a14:backgroundRemoval>
                    </a14:imgEffect>
                  </a14:imgLayer>
                </a14:imgProps>
              </a:ext>
              <a:ext uri="{28A0092B-C50C-407E-A947-70E740481C1C}">
                <a14:useLocalDpi xmlns:a14="http://schemas.microsoft.com/office/drawing/2010/main"/>
              </a:ext>
            </a:extLst>
          </a:blip>
          <a:srcRect/>
          <a:stretch>
            <a:fillRect/>
          </a:stretch>
        </p:blipFill>
        <p:spPr bwMode="auto">
          <a:xfrm rot="21239374">
            <a:off x="915192" y="3696079"/>
            <a:ext cx="5260913" cy="30396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Bee Cartoon png download - 900*506 - Free Transparent Honey Bee png  Download. - CleanPNG / KissPNG">
            <a:extLst>
              <a:ext uri="{FF2B5EF4-FFF2-40B4-BE49-F238E27FC236}">
                <a16:creationId xmlns:a16="http://schemas.microsoft.com/office/drawing/2014/main" id="{9E44B99B-BCD8-D698-78BD-E59D8566866A}"/>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3077" b="96731" l="2000" r="99556">
                        <a14:foregroundMark x1="8444" y1="58077" x2="8444" y2="58077"/>
                        <a14:foregroundMark x1="20333" y1="3077" x2="20333" y2="3077"/>
                        <a14:foregroundMark x1="2333" y1="21731" x2="2333" y2="21731"/>
                        <a14:foregroundMark x1="6333" y1="16923" x2="6333" y2="16923"/>
                        <a14:foregroundMark x1="8556" y1="18077" x2="8556" y2="18077"/>
                        <a14:foregroundMark x1="10222" y1="20577" x2="10222" y2="20577"/>
                        <a14:foregroundMark x1="16667" y1="15962" x2="16667" y2="15962"/>
                        <a14:foregroundMark x1="17778" y1="5192" x2="17778" y2="5192"/>
                        <a14:foregroundMark x1="16667" y1="7500" x2="16667" y2="7500"/>
                        <a14:foregroundMark x1="16444" y1="9423" x2="16444" y2="9423"/>
                        <a14:foregroundMark x1="31222" y1="74038" x2="31222" y2="74038"/>
                        <a14:foregroundMark x1="31889" y1="78462" x2="31889" y2="78462"/>
                        <a14:foregroundMark x1="33111" y1="81923" x2="33111" y2="81923"/>
                        <a14:foregroundMark x1="35000" y1="85962" x2="35000" y2="85962"/>
                        <a14:foregroundMark x1="36556" y1="87885" x2="36556" y2="87885"/>
                        <a14:foregroundMark x1="39111" y1="90385" x2="39111" y2="90385"/>
                        <a14:foregroundMark x1="41556" y1="91346" x2="41556" y2="91346"/>
                        <a14:foregroundMark x1="44222" y1="91731" x2="44222" y2="91731"/>
                        <a14:foregroundMark x1="46333" y1="91731" x2="46333" y2="91731"/>
                        <a14:foregroundMark x1="49222" y1="89808" x2="49222" y2="89808"/>
                        <a14:foregroundMark x1="51333" y1="87500" x2="51333" y2="87500"/>
                        <a14:foregroundMark x1="52778" y1="84423" x2="52778" y2="84423"/>
                        <a14:foregroundMark x1="54111" y1="80192" x2="54111" y2="80192"/>
                        <a14:foregroundMark x1="54222" y1="75000" x2="54222" y2="75000"/>
                        <a14:foregroundMark x1="53111" y1="71538" x2="53111" y2="71538"/>
                        <a14:foregroundMark x1="50778" y1="70000" x2="50778" y2="70000"/>
                        <a14:foregroundMark x1="48778" y1="71346" x2="48778" y2="71346"/>
                        <a14:foregroundMark x1="47778" y1="75577" x2="47778" y2="75577"/>
                        <a14:foregroundMark x1="48333" y1="80577" x2="48333" y2="80577"/>
                        <a14:foregroundMark x1="49222" y1="84038" x2="49222" y2="84038"/>
                        <a14:foregroundMark x1="52889" y1="89038" x2="52889" y2="89038"/>
                        <a14:foregroundMark x1="55444" y1="91346" x2="55444" y2="91346"/>
                        <a14:foregroundMark x1="57889" y1="91923" x2="57889" y2="91923"/>
                        <a14:foregroundMark x1="60778" y1="91923" x2="60778" y2="91923"/>
                        <a14:foregroundMark x1="63222" y1="91731" x2="63222" y2="91731"/>
                        <a14:foregroundMark x1="65778" y1="90192" x2="65778" y2="90192"/>
                        <a14:foregroundMark x1="67667" y1="88269" x2="67667" y2="88269"/>
                        <a14:foregroundMark x1="70000" y1="85769" x2="70000" y2="85769"/>
                        <a14:foregroundMark x1="71778" y1="82500" x2="71778" y2="82500"/>
                        <a14:foregroundMark x1="73222" y1="78269" x2="73222" y2="78269"/>
                        <a14:foregroundMark x1="74111" y1="73654" x2="74111" y2="73654"/>
                        <a14:foregroundMark x1="74111" y1="69808" x2="74111" y2="69808"/>
                        <a14:foregroundMark x1="72778" y1="65962" x2="72778" y2="65962"/>
                        <a14:foregroundMark x1="70333" y1="65577" x2="70333" y2="65577"/>
                        <a14:foregroundMark x1="68000" y1="67308" x2="68000" y2="67308"/>
                        <a14:foregroundMark x1="67222" y1="70577" x2="67222" y2="70577"/>
                        <a14:foregroundMark x1="67333" y1="75769" x2="67333" y2="75769"/>
                        <a14:foregroundMark x1="67889" y1="79423" x2="67889" y2="79423"/>
                        <a14:foregroundMark x1="70556" y1="87500" x2="70556" y2="87500"/>
                        <a14:foregroundMark x1="72778" y1="91154" x2="72778" y2="91154"/>
                        <a14:foregroundMark x1="75000" y1="93269" x2="75000" y2="93269"/>
                        <a14:foregroundMark x1="77000" y1="94615" x2="77000" y2="94615"/>
                        <a14:foregroundMark x1="79667" y1="95962" x2="79667" y2="95962"/>
                        <a14:foregroundMark x1="82222" y1="97115" x2="82222" y2="97115"/>
                        <a14:foregroundMark x1="85111" y1="96731" x2="85111" y2="96731"/>
                        <a14:foregroundMark x1="87000" y1="95962" x2="87000" y2="95962"/>
                        <a14:foregroundMark x1="89889" y1="94038" x2="89889" y2="94038"/>
                        <a14:foregroundMark x1="92000" y1="92115" x2="92000" y2="92115"/>
                        <a14:foregroundMark x1="93667" y1="89423" x2="93667" y2="89423"/>
                        <a14:foregroundMark x1="95556" y1="86346" x2="95556" y2="86346"/>
                        <a14:foregroundMark x1="97333" y1="82692" x2="97333" y2="82692"/>
                        <a14:foregroundMark x1="98889" y1="78654" x2="98889" y2="78654"/>
                        <a14:foregroundMark x1="99556" y1="75000" x2="99556" y2="75000"/>
                        <a14:foregroundMark x1="68333" y1="80385" x2="68333" y2="80385"/>
                        <a14:backgroundMark x1="10000" y1="20577" x2="10000" y2="20577"/>
                        <a14:backgroundMark x1="6111" y1="17308" x2="6111" y2="17308"/>
                        <a14:backgroundMark x1="6333" y1="17308" x2="6333" y2="17308"/>
                      </a14:backgroundRemoval>
                    </a14:imgEffect>
                  </a14:imgLayer>
                </a14:imgProps>
              </a:ext>
              <a:ext uri="{28A0092B-C50C-407E-A947-70E740481C1C}">
                <a14:useLocalDpi xmlns:a14="http://schemas.microsoft.com/office/drawing/2010/main"/>
              </a:ext>
            </a:extLst>
          </a:blip>
          <a:srcRect r="37608"/>
          <a:stretch/>
        </p:blipFill>
        <p:spPr bwMode="auto">
          <a:xfrm rot="15947605" flipH="1">
            <a:off x="8218146" y="556071"/>
            <a:ext cx="3001828" cy="279903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E4E059C-950E-647C-2948-BA3463144563}"/>
              </a:ext>
            </a:extLst>
          </p:cNvPr>
          <p:cNvSpPr txBox="1"/>
          <p:nvPr/>
        </p:nvSpPr>
        <p:spPr>
          <a:xfrm>
            <a:off x="1315447" y="1595065"/>
            <a:ext cx="8983579" cy="1569660"/>
          </a:xfrm>
          <a:prstGeom prst="rect">
            <a:avLst/>
          </a:prstGeom>
          <a:noFill/>
        </p:spPr>
        <p:txBody>
          <a:bodyPr wrap="square">
            <a:spAutoFit/>
          </a:bodyPr>
          <a:lstStyle/>
          <a:p>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Used to bees </a:t>
            </a:r>
            <a:endParaRPr lang="en-US" sz="9600" dirty="0"/>
          </a:p>
        </p:txBody>
      </p:sp>
      <p:sp>
        <p:nvSpPr>
          <p:cNvPr id="20" name="TextBox 19">
            <a:extLst>
              <a:ext uri="{FF2B5EF4-FFF2-40B4-BE49-F238E27FC236}">
                <a16:creationId xmlns:a16="http://schemas.microsoft.com/office/drawing/2014/main" id="{6AA03F22-7DBA-6D20-C8A5-6912E05461CF}"/>
              </a:ext>
            </a:extLst>
          </p:cNvPr>
          <p:cNvSpPr txBox="1"/>
          <p:nvPr/>
        </p:nvSpPr>
        <p:spPr>
          <a:xfrm>
            <a:off x="3072062" y="3681241"/>
            <a:ext cx="8983579" cy="1569660"/>
          </a:xfrm>
          <a:prstGeom prst="rect">
            <a:avLst/>
          </a:prstGeom>
          <a:noFill/>
        </p:spPr>
        <p:txBody>
          <a:bodyPr wrap="square">
            <a:spAutoFit/>
          </a:bodyPr>
          <a:lstStyle/>
          <a:p>
            <a:r>
              <a:rPr lang="en-US" sz="9600" i="1" dirty="0">
                <a:ln w="0"/>
                <a:solidFill>
                  <a:schemeClr val="bg1"/>
                </a:solidFill>
                <a:effectLst>
                  <a:innerShdw blurRad="63500" dist="50800" dir="8100000">
                    <a:prstClr val="black">
                      <a:alpha val="50000"/>
                    </a:prstClr>
                  </a:innerShdw>
                </a:effectLst>
                <a:latin typeface="Amasis MT Pro Black" panose="02040A04050005020304" pitchFamily="18" charset="0"/>
              </a:rPr>
              <a:t>Gonna-bees</a:t>
            </a:r>
            <a:endParaRPr lang="en-US" sz="9600" dirty="0"/>
          </a:p>
        </p:txBody>
      </p:sp>
    </p:spTree>
    <p:extLst>
      <p:ext uri="{BB962C8B-B14F-4D97-AF65-F5344CB8AC3E}">
        <p14:creationId xmlns:p14="http://schemas.microsoft.com/office/powerpoint/2010/main" val="367558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1+#ppt_w/2"/>
                                          </p:val>
                                        </p:tav>
                                        <p:tav tm="100000">
                                          <p:val>
                                            <p:strVal val="#ppt_x"/>
                                          </p:val>
                                        </p:tav>
                                      </p:tavLst>
                                    </p:anim>
                                    <p:anim calcmode="lin" valueType="num">
                                      <p:cBhvr additive="base">
                                        <p:cTn id="18" dur="10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additive="base">
                                        <p:cTn id="22" dur="500" fill="hold"/>
                                        <p:tgtEl>
                                          <p:spTgt spid="1030"/>
                                        </p:tgtEl>
                                        <p:attrNameLst>
                                          <p:attrName>ppt_x</p:attrName>
                                        </p:attrNameLst>
                                      </p:cBhvr>
                                      <p:tavLst>
                                        <p:tav tm="0">
                                          <p:val>
                                            <p:strVal val="#ppt_x"/>
                                          </p:val>
                                        </p:tav>
                                        <p:tav tm="100000">
                                          <p:val>
                                            <p:strVal val="#ppt_x"/>
                                          </p:val>
                                        </p:tav>
                                      </p:tavLst>
                                    </p:anim>
                                    <p:anim calcmode="lin" valueType="num">
                                      <p:cBhvr additive="base">
                                        <p:cTn id="23"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81D16B-FA62-A579-919C-A9022D72084B}"/>
              </a:ext>
            </a:extLst>
          </p:cNvPr>
          <p:cNvSpPr>
            <a:spLocks noGrp="1"/>
          </p:cNvSpPr>
          <p:nvPr>
            <p:ph type="title"/>
          </p:nvPr>
        </p:nvSpPr>
        <p:spPr>
          <a:xfrm>
            <a:off x="0" y="458214"/>
            <a:ext cx="12192000" cy="1135737"/>
          </a:xfrm>
          <a:ln>
            <a:noFill/>
          </a:ln>
        </p:spPr>
        <p:txBody>
          <a:bodyPr vert="horz" lIns="91440" tIns="45720" rIns="91440" bIns="45720" rtlCol="0" anchor="ctr">
            <a:noAutofit/>
          </a:bodyPr>
          <a:lstStyle/>
          <a:p>
            <a:r>
              <a:rPr lang="en-US" sz="6600" b="1" kern="1200" dirty="0">
                <a:solidFill>
                  <a:schemeClr val="bg1">
                    <a:lumMod val="95000"/>
                  </a:schemeClr>
                </a:solidFill>
                <a:latin typeface="+mj-lt"/>
                <a:ea typeface="+mj-ea"/>
                <a:cs typeface="+mj-cs"/>
              </a:rPr>
              <a:t> </a:t>
            </a:r>
            <a:r>
              <a:rPr lang="en-US" sz="6600" b="1" dirty="0">
                <a:solidFill>
                  <a:schemeClr val="bg1">
                    <a:lumMod val="95000"/>
                  </a:schemeClr>
                </a:solidFill>
              </a:rPr>
              <a:t>	</a:t>
            </a:r>
            <a:r>
              <a:rPr lang="en-US" sz="6600" b="1" kern="1200" dirty="0">
                <a:solidFill>
                  <a:schemeClr val="bg1">
                    <a:lumMod val="95000"/>
                  </a:schemeClr>
                </a:solidFill>
                <a:latin typeface="+mj-lt"/>
                <a:ea typeface="+mj-ea"/>
                <a:cs typeface="+mj-cs"/>
              </a:rPr>
              <a:t>Activity 1</a:t>
            </a:r>
          </a:p>
        </p:txBody>
      </p:sp>
      <p:sp>
        <p:nvSpPr>
          <p:cNvPr id="6" name="Content Placeholder 2">
            <a:extLst>
              <a:ext uri="{FF2B5EF4-FFF2-40B4-BE49-F238E27FC236}">
                <a16:creationId xmlns:a16="http://schemas.microsoft.com/office/drawing/2014/main" id="{B92CA13E-055A-FE86-FB17-F68DF5E3B456}"/>
              </a:ext>
            </a:extLst>
          </p:cNvPr>
          <p:cNvSpPr txBox="1">
            <a:spLocks/>
          </p:cNvSpPr>
          <p:nvPr/>
        </p:nvSpPr>
        <p:spPr>
          <a:xfrm>
            <a:off x="1" y="4895850"/>
            <a:ext cx="12192000" cy="196215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a:solidFill>
              <a:schemeClr val="bg1"/>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lvl="0" indent="0" algn="ctr">
              <a:buClr>
                <a:srgbClr val="ED7D31"/>
              </a:buClr>
              <a:buNone/>
              <a:defRPr/>
            </a:pPr>
            <a:r>
              <a:rPr lang="en-US" sz="4000" dirty="0">
                <a:solidFill>
                  <a:schemeClr val="bg1">
                    <a:lumMod val="95000"/>
                  </a:schemeClr>
                </a:solidFill>
              </a:rPr>
              <a:t>On the </a:t>
            </a:r>
            <a:r>
              <a:rPr lang="en-US" sz="4000" i="1" dirty="0">
                <a:solidFill>
                  <a:schemeClr val="bg1">
                    <a:lumMod val="95000"/>
                  </a:schemeClr>
                </a:solidFill>
              </a:rPr>
              <a:t>Adapting to Change Worksheet</a:t>
            </a:r>
            <a:r>
              <a:rPr lang="en-US" sz="4000" dirty="0">
                <a:solidFill>
                  <a:schemeClr val="bg1">
                    <a:lumMod val="95000"/>
                  </a:schemeClr>
                </a:solidFill>
              </a:rPr>
              <a:t>, write as many sentences as you can that start with the phrase </a:t>
            </a:r>
          </a:p>
          <a:p>
            <a:pPr marL="0" lvl="0" indent="0" algn="ctr">
              <a:buClr>
                <a:srgbClr val="ED7D31"/>
              </a:buClr>
              <a:buNone/>
              <a:defRPr/>
            </a:pPr>
            <a:r>
              <a:rPr lang="en-US" sz="4000" dirty="0">
                <a:solidFill>
                  <a:schemeClr val="bg1">
                    <a:lumMod val="95000"/>
                  </a:schemeClr>
                </a:solidFill>
              </a:rPr>
              <a:t>“Change is…”</a:t>
            </a:r>
          </a:p>
        </p:txBody>
      </p:sp>
      <p:grpSp>
        <p:nvGrpSpPr>
          <p:cNvPr id="8" name="Group 7">
            <a:extLst>
              <a:ext uri="{FF2B5EF4-FFF2-40B4-BE49-F238E27FC236}">
                <a16:creationId xmlns:a16="http://schemas.microsoft.com/office/drawing/2014/main" id="{5DACB0EF-5FA3-0F5A-A5F7-4B747BF325C0}"/>
              </a:ext>
            </a:extLst>
          </p:cNvPr>
          <p:cNvGrpSpPr/>
          <p:nvPr/>
        </p:nvGrpSpPr>
        <p:grpSpPr>
          <a:xfrm>
            <a:off x="8135621" y="173033"/>
            <a:ext cx="3715962" cy="4660272"/>
            <a:chOff x="8963025" y="2867337"/>
            <a:chExt cx="2759101" cy="3657821"/>
          </a:xfrm>
        </p:grpSpPr>
        <p:sp>
          <p:nvSpPr>
            <p:cNvPr id="9" name="Rectangle 8">
              <a:extLst>
                <a:ext uri="{FF2B5EF4-FFF2-40B4-BE49-F238E27FC236}">
                  <a16:creationId xmlns:a16="http://schemas.microsoft.com/office/drawing/2014/main" id="{F91E64A1-2960-73D7-88F9-125FCB311F6F}"/>
                </a:ext>
              </a:extLst>
            </p:cNvPr>
            <p:cNvSpPr/>
            <p:nvPr/>
          </p:nvSpPr>
          <p:spPr>
            <a:xfrm>
              <a:off x="8963025" y="2867337"/>
              <a:ext cx="2759101" cy="36578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14B0E33-4F02-8F8B-5DB2-7F27031F56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6016" t="10036" r="30700" b="6267"/>
            <a:stretch/>
          </p:blipFill>
          <p:spPr>
            <a:xfrm>
              <a:off x="9067799" y="2982073"/>
              <a:ext cx="2571255" cy="3452261"/>
            </a:xfrm>
            <a:prstGeom prst="rect">
              <a:avLst/>
            </a:prstGeom>
            <a:ln>
              <a:solidFill>
                <a:srgbClr val="002060"/>
              </a:solidFill>
            </a:ln>
          </p:spPr>
        </p:pic>
      </p:grpSp>
      <p:pic>
        <p:nvPicPr>
          <p:cNvPr id="7" name="3 Minute Countdown timer (Minimal)">
            <a:hlinkClick r:id="" action="ppaction://media"/>
            <a:extLst>
              <a:ext uri="{FF2B5EF4-FFF2-40B4-BE49-F238E27FC236}">
                <a16:creationId xmlns:a16="http://schemas.microsoft.com/office/drawing/2014/main" id="{3C496C82-9D7E-539E-AE4D-9CB5C4A6270B}"/>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0900" t="16446" r="13269" b="19439"/>
          <a:stretch/>
        </p:blipFill>
        <p:spPr>
          <a:xfrm>
            <a:off x="5285190" y="3709520"/>
            <a:ext cx="2438400" cy="1135737"/>
          </a:xfrm>
          <a:prstGeom prst="rect">
            <a:avLst/>
          </a:prstGeom>
          <a:ln>
            <a:noFill/>
          </a:ln>
          <a:effectLst>
            <a:outerShdw blurRad="190500" algn="tl" rotWithShape="0">
              <a:srgbClr val="000000">
                <a:alpha val="70000"/>
              </a:srgbClr>
            </a:outerShdw>
          </a:effectLst>
        </p:spPr>
      </p:pic>
      <p:pic>
        <p:nvPicPr>
          <p:cNvPr id="13" name="Picture 2" descr="Change Management Definition | What You Really Need to Know – Airiodion  (AGS)">
            <a:extLst>
              <a:ext uri="{FF2B5EF4-FFF2-40B4-BE49-F238E27FC236}">
                <a16:creationId xmlns:a16="http://schemas.microsoft.com/office/drawing/2014/main" id="{A46286A8-99FF-98F9-E107-E0833045652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6015" y="1921361"/>
            <a:ext cx="4873160" cy="29238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93507ED-7D25-4B4D-883D-423B4500923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6016" t="16350" r="30700" b="56100"/>
          <a:stretch/>
        </p:blipFill>
        <p:spPr>
          <a:xfrm>
            <a:off x="8276731" y="695326"/>
            <a:ext cx="3462971" cy="1447800"/>
          </a:xfrm>
          <a:prstGeom prst="rect">
            <a:avLst/>
          </a:prstGeom>
          <a:ln>
            <a:noFill/>
          </a:ln>
        </p:spPr>
      </p:pic>
      <p:sp>
        <p:nvSpPr>
          <p:cNvPr id="11" name="TextBox 10">
            <a:extLst>
              <a:ext uri="{FF2B5EF4-FFF2-40B4-BE49-F238E27FC236}">
                <a16:creationId xmlns:a16="http://schemas.microsoft.com/office/drawing/2014/main" id="{7D27695B-15D8-FBC5-B8ED-5F0F7D634A59}"/>
              </a:ext>
            </a:extLst>
          </p:cNvPr>
          <p:cNvSpPr txBox="1"/>
          <p:nvPr/>
        </p:nvSpPr>
        <p:spPr>
          <a:xfrm>
            <a:off x="8907654" y="3873255"/>
            <a:ext cx="2320327" cy="215444"/>
          </a:xfrm>
          <a:prstGeom prst="rect">
            <a:avLst/>
          </a:prstGeom>
          <a:solidFill>
            <a:schemeClr val="bg1"/>
          </a:solidFill>
        </p:spPr>
        <p:txBody>
          <a:bodyPr wrap="square" rtlCol="0">
            <a:spAutoFit/>
          </a:bodyPr>
          <a:lstStyle/>
          <a:p>
            <a:pPr algn="ctr"/>
            <a:r>
              <a:rPr lang="en-US" sz="800" dirty="0"/>
              <a:t>Write down how change makes you feel?</a:t>
            </a:r>
          </a:p>
        </p:txBody>
      </p:sp>
    </p:spTree>
    <p:custDataLst>
      <p:tags r:id="rId1"/>
    </p:custDataLst>
    <p:extLst>
      <p:ext uri="{BB962C8B-B14F-4D97-AF65-F5344CB8AC3E}">
        <p14:creationId xmlns:p14="http://schemas.microsoft.com/office/powerpoint/2010/main" val="151394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31"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childTnLst>
                          </p:cTn>
                        </p:par>
                        <p:par>
                          <p:cTn id="18" fill="hold">
                            <p:stCondLst>
                              <p:cond delay="1000"/>
                            </p:stCondLst>
                            <p:childTnLst>
                              <p:par>
                                <p:cTn id="19" presetID="1" presetClass="mediacall" presetSubtype="0" fill="hold" nodeType="afterEffect">
                                  <p:stCondLst>
                                    <p:cond delay="0"/>
                                  </p:stCondLst>
                                  <p:childTnLst>
                                    <p:cmd type="call" cmd="playFrom(0.0)">
                                      <p:cBhvr>
                                        <p:cTn id="20" dur="1800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afterEffect">
                                  <p:stCondLst>
                                    <p:cond delay="0"/>
                                  </p:stCondLst>
                                  <p:childTnLst>
                                    <p:cmd type="call" cmd="togglePause">
                                      <p:cBhvr>
                                        <p:cTn id="25" dur="1" fill="hold"/>
                                        <p:tgtEl>
                                          <p:spTgt spid="7"/>
                                        </p:tgtEl>
                                      </p:cBhvr>
                                    </p:cmd>
                                  </p:childTnLst>
                                </p:cTn>
                              </p:par>
                            </p:childTnLst>
                          </p:cTn>
                        </p:par>
                      </p:childTnLst>
                    </p:cTn>
                  </p:par>
                </p:childTnLst>
              </p:cTn>
              <p:nextCondLst>
                <p:cond evt="onClick" delay="0">
                  <p:tgtEl>
                    <p:spTgt spid="7"/>
                  </p:tgtEl>
                </p:cond>
              </p:nextCondLst>
            </p:seq>
            <p:video>
              <p:cMediaNode vol="80000">
                <p:cTn id="26" fill="hold" display="0">
                  <p:stCondLst>
                    <p:cond delay="indefinite"/>
                  </p:stCondLst>
                </p:cTn>
                <p:tgtEl>
                  <p:spTgt spid="7"/>
                </p:tgtEl>
              </p:cMediaNode>
            </p:video>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15.7"/>
</p:tagLst>
</file>

<file path=ppt/tags/tag10.xml><?xml version="1.0" encoding="utf-8"?>
<p:tagLst xmlns:a="http://schemas.openxmlformats.org/drawingml/2006/main" xmlns:r="http://schemas.openxmlformats.org/officeDocument/2006/relationships" xmlns:p="http://schemas.openxmlformats.org/presentationml/2006/main">
  <p:tag name="TIMING" val="|12.6|15.1"/>
</p:tagLst>
</file>

<file path=ppt/tags/tag11.xml><?xml version="1.0" encoding="utf-8"?>
<p:tagLst xmlns:a="http://schemas.openxmlformats.org/drawingml/2006/main" xmlns:r="http://schemas.openxmlformats.org/officeDocument/2006/relationships" xmlns:p="http://schemas.openxmlformats.org/presentationml/2006/main">
  <p:tag name="TIMING" val="|13.3|23.1"/>
</p:tagLst>
</file>

<file path=ppt/tags/tag12.xml><?xml version="1.0" encoding="utf-8"?>
<p:tagLst xmlns:a="http://schemas.openxmlformats.org/drawingml/2006/main" xmlns:r="http://schemas.openxmlformats.org/officeDocument/2006/relationships" xmlns:p="http://schemas.openxmlformats.org/presentationml/2006/main">
  <p:tag name="TIMING" val="|15.7|14.4|16.6|12"/>
</p:tagLst>
</file>

<file path=ppt/tags/tag13.xml><?xml version="1.0" encoding="utf-8"?>
<p:tagLst xmlns:a="http://schemas.openxmlformats.org/drawingml/2006/main" xmlns:r="http://schemas.openxmlformats.org/officeDocument/2006/relationships" xmlns:p="http://schemas.openxmlformats.org/presentationml/2006/main">
  <p:tag name="TIMING" val="|12.8|28.4|22.5|21.5"/>
</p:tagLst>
</file>

<file path=ppt/tags/tag2.xml><?xml version="1.0" encoding="utf-8"?>
<p:tagLst xmlns:a="http://schemas.openxmlformats.org/drawingml/2006/main" xmlns:r="http://schemas.openxmlformats.org/officeDocument/2006/relationships" xmlns:p="http://schemas.openxmlformats.org/presentationml/2006/main">
  <p:tag name="TIMING" val="|12.1|3.5"/>
</p:tagLst>
</file>

<file path=ppt/tags/tag3.xml><?xml version="1.0" encoding="utf-8"?>
<p:tagLst xmlns:a="http://schemas.openxmlformats.org/drawingml/2006/main" xmlns:r="http://schemas.openxmlformats.org/officeDocument/2006/relationships" xmlns:p="http://schemas.openxmlformats.org/presentationml/2006/main">
  <p:tag name="TIMING" val="|9.8|11.2|13.5|6.5"/>
</p:tagLst>
</file>

<file path=ppt/tags/tag4.xml><?xml version="1.0" encoding="utf-8"?>
<p:tagLst xmlns:a="http://schemas.openxmlformats.org/drawingml/2006/main" xmlns:r="http://schemas.openxmlformats.org/officeDocument/2006/relationships" xmlns:p="http://schemas.openxmlformats.org/presentationml/2006/main">
  <p:tag name="TIMING" val="|20.7|7.5"/>
</p:tagLst>
</file>

<file path=ppt/tags/tag5.xml><?xml version="1.0" encoding="utf-8"?>
<p:tagLst xmlns:a="http://schemas.openxmlformats.org/drawingml/2006/main" xmlns:r="http://schemas.openxmlformats.org/officeDocument/2006/relationships" xmlns:p="http://schemas.openxmlformats.org/presentationml/2006/main">
  <p:tag name="TIMING" val="|14.1|2.2|1.8|2.3"/>
</p:tagLst>
</file>

<file path=ppt/tags/tag6.xml><?xml version="1.0" encoding="utf-8"?>
<p:tagLst xmlns:a="http://schemas.openxmlformats.org/drawingml/2006/main" xmlns:r="http://schemas.openxmlformats.org/officeDocument/2006/relationships" xmlns:p="http://schemas.openxmlformats.org/presentationml/2006/main">
  <p:tag name="TIMING" val="|14.5|6.2|6.7|12.6|13.4"/>
</p:tagLst>
</file>

<file path=ppt/tags/tag7.xml><?xml version="1.0" encoding="utf-8"?>
<p:tagLst xmlns:a="http://schemas.openxmlformats.org/drawingml/2006/main" xmlns:r="http://schemas.openxmlformats.org/officeDocument/2006/relationships" xmlns:p="http://schemas.openxmlformats.org/presentationml/2006/main">
  <p:tag name="TIMING" val="|14|11.3"/>
</p:tagLst>
</file>

<file path=ppt/tags/tag8.xml><?xml version="1.0" encoding="utf-8"?>
<p:tagLst xmlns:a="http://schemas.openxmlformats.org/drawingml/2006/main" xmlns:r="http://schemas.openxmlformats.org/officeDocument/2006/relationships" xmlns:p="http://schemas.openxmlformats.org/presentationml/2006/main">
  <p:tag name="TIMING" val="|23.6|188.6|9.2|7.7|9.9|9.1"/>
</p:tagLst>
</file>

<file path=ppt/tags/tag9.xml><?xml version="1.0" encoding="utf-8"?>
<p:tagLst xmlns:a="http://schemas.openxmlformats.org/drawingml/2006/main" xmlns:r="http://schemas.openxmlformats.org/officeDocument/2006/relationships" xmlns:p="http://schemas.openxmlformats.org/presentationml/2006/main">
  <p:tag name="TIMING" val="|6.8|4.5|8.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D18438-AFCF-426B-8EED-9A63A5A39FB9}">
  <ds:schemaRefs>
    <ds:schemaRef ds:uri="http://schemas.microsoft.com/sharepoint/v3/contenttype/forms"/>
  </ds:schemaRefs>
</ds:datastoreItem>
</file>

<file path=customXml/itemProps2.xml><?xml version="1.0" encoding="utf-8"?>
<ds:datastoreItem xmlns:ds="http://schemas.openxmlformats.org/officeDocument/2006/customXml" ds:itemID="{0BB42E0A-EB92-474C-9F79-AA8B60F9E5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35711</TotalTime>
  <Words>3545</Words>
  <Application>Microsoft Office PowerPoint</Application>
  <PresentationFormat>Widescreen</PresentationFormat>
  <Paragraphs>508</Paragraphs>
  <Slides>71</Slides>
  <Notes>66</Notes>
  <HiddenSlides>0</HiddenSlides>
  <MMClips>6</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71</vt:i4>
      </vt:variant>
    </vt:vector>
  </HeadingPairs>
  <TitlesOfParts>
    <vt:vector size="84" baseType="lpstr">
      <vt:lpstr>Amasis MT Pro Black</vt:lpstr>
      <vt:lpstr>Arial</vt:lpstr>
      <vt:lpstr>Arial Black</vt:lpstr>
      <vt:lpstr>Calibri</vt:lpstr>
      <vt:lpstr>Calibri Light</vt:lpstr>
      <vt:lpstr>Google Sans</vt:lpstr>
      <vt:lpstr>Helvetica LT W01 Light</vt:lpstr>
      <vt:lpstr>Helvetica Neue</vt:lpstr>
      <vt:lpstr>le-monde-livre-std</vt:lpstr>
      <vt:lpstr>Roboto</vt:lpstr>
      <vt:lpstr>Office Theme</vt:lpstr>
      <vt:lpstr>1_Office Theme</vt:lpstr>
      <vt:lpstr>2_Office Theme</vt:lpstr>
      <vt:lpstr>Adapting to Change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Activity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Activity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Are We Resisting Change?</vt:lpstr>
      <vt:lpstr>Operational Changes </vt:lpstr>
      <vt:lpstr>  Activity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Adapting  to  Change</dc:title>
  <dc:creator>Flores, Bryan</dc:creator>
  <cp:lastModifiedBy>Chaney, Genea</cp:lastModifiedBy>
  <cp:revision>53</cp:revision>
  <cp:lastPrinted>2022-06-22T14:15:54Z</cp:lastPrinted>
  <dcterms:created xsi:type="dcterms:W3CDTF">2022-04-26T14:43:12Z</dcterms:created>
  <dcterms:modified xsi:type="dcterms:W3CDTF">2024-10-22T17:51:35Z</dcterms:modified>
</cp:coreProperties>
</file>